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67" r:id="rId3"/>
    <p:sldId id="268" r:id="rId4"/>
    <p:sldId id="257" r:id="rId5"/>
    <p:sldId id="258" r:id="rId6"/>
    <p:sldId id="259" r:id="rId7"/>
    <p:sldId id="262" r:id="rId8"/>
    <p:sldId id="260" r:id="rId9"/>
    <p:sldId id="261" r:id="rId10"/>
    <p:sldId id="263" r:id="rId11"/>
    <p:sldId id="264" r:id="rId12"/>
    <p:sldId id="265" r:id="rId13"/>
    <p:sldId id="266"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69"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Raleway" panose="020B0604020202020204" charset="0"/>
      <p:regular r:id="rId33"/>
      <p:bold r:id="rId34"/>
      <p:italic r:id="rId35"/>
      <p:boldItalic r:id="rId36"/>
    </p:embeddedFont>
    <p:embeddedFont>
      <p:font typeface="Sylfaen" panose="010A0502050306030303" pitchFamily="18" charset="0"/>
      <p:regular r:id="rId37"/>
    </p:embeddedFont>
    <p:embeddedFont>
      <p:font typeface="Lato"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7E4C89-C143-4E90-BCA7-53076E66865C}">
  <a:tblStyle styleId="{4F7E4C89-C143-4E90-BCA7-53076E6686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06" autoAdjust="0"/>
  </p:normalViewPr>
  <p:slideViewPr>
    <p:cSldViewPr snapToGrid="0">
      <p:cViewPr varScale="1">
        <p:scale>
          <a:sx n="96" d="100"/>
          <a:sy n="96" d="100"/>
        </p:scale>
        <p:origin x="50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6f9199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e45a773d2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e45a773d2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e45a773d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e45a773d2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6f91993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6f91993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c6f91993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6f9199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83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45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ka-GE" sz="1100" b="0" i="0" u="none" strike="noStrike" cap="none" dirty="0" smtClean="0">
                <a:solidFill>
                  <a:srgbClr val="000000"/>
                </a:solidFill>
                <a:effectLst/>
                <a:latin typeface="Arial"/>
                <a:ea typeface="Arial"/>
                <a:cs typeface="Arial"/>
                <a:sym typeface="Arial"/>
              </a:rPr>
              <a:t>მუნიციპალიტეტები</a:t>
            </a:r>
            <a:r>
              <a:rPr lang="ka-GE" sz="1100" b="0" i="0" u="none" strike="noStrike" cap="none" baseline="0" dirty="0" smtClean="0">
                <a:solidFill>
                  <a:srgbClr val="000000"/>
                </a:solidFill>
                <a:effectLst/>
                <a:latin typeface="Arial"/>
                <a:ea typeface="Arial"/>
                <a:cs typeface="Arial"/>
                <a:sym typeface="Arial"/>
              </a:rPr>
              <a:t> </a:t>
            </a:r>
            <a:r>
              <a:rPr lang="ka-GE" sz="1100" b="0" i="0" u="none" strike="noStrike" cap="none" dirty="0" smtClean="0">
                <a:solidFill>
                  <a:srgbClr val="000000"/>
                </a:solidFill>
                <a:effectLst/>
                <a:latin typeface="Arial"/>
                <a:ea typeface="Arial"/>
                <a:cs typeface="Arial"/>
                <a:sym typeface="Arial"/>
              </a:rPr>
              <a:t>მართავენ საკუთარ ადმინისტრაციულ საზღვრებში არსებულ თავშესაფრებს (მაგ. თბილისის ლილოს თავშესაფარს თბილისის მუნიციპალიტეტი მართავს)</a:t>
            </a:r>
          </a:p>
          <a:p>
            <a:pPr marL="0" lvl="0" indent="0" algn="just" rtl="0">
              <a:spcBef>
                <a:spcPts val="0"/>
              </a:spcBef>
              <a:spcAft>
                <a:spcPts val="0"/>
              </a:spcAft>
              <a:buNone/>
            </a:pPr>
            <a:endParaRPr lang="ka-GE" sz="1100" b="0" i="0" u="none" strike="noStrike" cap="none" dirty="0" smtClean="0">
              <a:solidFill>
                <a:srgbClr val="000000"/>
              </a:solidFill>
              <a:effectLst/>
              <a:cs typeface="Arial"/>
              <a:sym typeface="Arial"/>
            </a:endParaRPr>
          </a:p>
          <a:p>
            <a:pPr marL="0" lvl="0" indent="0" algn="just" rtl="0">
              <a:spcBef>
                <a:spcPts val="0"/>
              </a:spcBef>
              <a:spcAft>
                <a:spcPts val="0"/>
              </a:spcAft>
              <a:buNone/>
            </a:pPr>
            <a:r>
              <a:rPr lang="ka-GE" sz="1100" b="0" i="0" u="none" strike="noStrike" cap="none" dirty="0" smtClean="0">
                <a:solidFill>
                  <a:srgbClr val="000000"/>
                </a:solidFill>
                <a:effectLst/>
                <a:latin typeface="Arial"/>
                <a:ea typeface="Arial"/>
                <a:cs typeface="Arial"/>
                <a:sym typeface="Arial"/>
              </a:rPr>
              <a:t>თითოეული ადგილობრივი თვითმმართველობის ორგანოში ფუნქციონირებს ჯანმრთელობისა და სოციალური დაცვის დეპარტამენტი, რომლის </a:t>
            </a:r>
            <a:r>
              <a:rPr lang="ka-GE" sz="1100" b="0" i="0" u="none" strike="noStrike" cap="none" dirty="0" err="1" smtClean="0">
                <a:solidFill>
                  <a:srgbClr val="000000"/>
                </a:solidFill>
                <a:effectLst/>
                <a:latin typeface="Arial"/>
                <a:ea typeface="Arial"/>
                <a:cs typeface="Arial"/>
                <a:sym typeface="Arial"/>
              </a:rPr>
              <a:t>მოვალებას</a:t>
            </a:r>
            <a:r>
              <a:rPr lang="ka-GE" sz="1100" b="0" i="0" u="none" strike="noStrike" cap="none" dirty="0" smtClean="0">
                <a:solidFill>
                  <a:srgbClr val="000000"/>
                </a:solidFill>
                <a:effectLst/>
                <a:latin typeface="Arial"/>
                <a:ea typeface="Arial"/>
                <a:cs typeface="Arial"/>
                <a:sym typeface="Arial"/>
              </a:rPr>
              <a:t>, გარდა ძირითადი საქმიანობისა (ეს შეიძლება იყოს ფულადი ან სხვაგვარი დახმარება როგორიცაა საკვები, აუცილებელი მედიკამენტები და </a:t>
            </a:r>
            <a:r>
              <a:rPr lang="ka-GE" sz="1100" b="0" i="0" u="none" strike="noStrike" cap="none" dirty="0" err="1" smtClean="0">
                <a:solidFill>
                  <a:srgbClr val="000000"/>
                </a:solidFill>
                <a:effectLst/>
                <a:latin typeface="Arial"/>
                <a:ea typeface="Arial"/>
                <a:cs typeface="Arial"/>
                <a:sym typeface="Arial"/>
              </a:rPr>
              <a:t>ა.შ</a:t>
            </a:r>
            <a:r>
              <a:rPr lang="ka-GE" sz="1100" b="0" i="0" u="none" strike="noStrike" cap="none" dirty="0" smtClean="0">
                <a:solidFill>
                  <a:srgbClr val="000000"/>
                </a:solidFill>
                <a:effectLst/>
                <a:latin typeface="Arial"/>
                <a:ea typeface="Arial"/>
                <a:cs typeface="Arial"/>
                <a:sym typeface="Arial"/>
              </a:rPr>
              <a:t>.), წარმოადგენს  მუნიციპალიტეტში უსახლკაროთა და სახლის არმქონე პირთა რეგისტრაცია და მათთვის შესაბამისი სერვისების მიწოდება.  </a:t>
            </a:r>
          </a:p>
          <a:p>
            <a:pPr marL="0" lvl="0" indent="0" algn="just" rtl="0">
              <a:spcBef>
                <a:spcPts val="0"/>
              </a:spcBef>
              <a:spcAft>
                <a:spcPts val="0"/>
              </a:spcAft>
              <a:buNone/>
            </a:pPr>
            <a:endParaRPr lang="ka-GE" sz="1100" b="0" i="0" u="none" strike="noStrike" cap="none" dirty="0" smtClean="0">
              <a:solidFill>
                <a:srgbClr val="000000"/>
              </a:solidFill>
              <a:effectLst/>
              <a:cs typeface="Arial"/>
              <a:sym typeface="Arial"/>
            </a:endParaRPr>
          </a:p>
          <a:p>
            <a:pPr marL="0" lvl="0" indent="0" algn="just" rtl="0">
              <a:spcBef>
                <a:spcPts val="0"/>
              </a:spcBef>
              <a:spcAft>
                <a:spcPts val="0"/>
              </a:spcAft>
              <a:buNone/>
            </a:pPr>
            <a:r>
              <a:rPr lang="ka-GE" sz="1100" b="0" i="0" u="none" strike="noStrike" cap="none" dirty="0" smtClean="0">
                <a:solidFill>
                  <a:srgbClr val="000000"/>
                </a:solidFill>
                <a:effectLst/>
                <a:latin typeface="Arial"/>
                <a:ea typeface="Arial"/>
                <a:cs typeface="Arial"/>
                <a:sym typeface="Arial"/>
              </a:rPr>
              <a:t>მოწყვლადი ჯგუფების საჭიროებების დადგენისა და მათი შესაბამისი სერვისებით უზრუნველყოფის მიზნით </a:t>
            </a:r>
            <a:r>
              <a:rPr lang="de-DE" sz="1100" b="0" i="0" u="none" strike="noStrike" cap="none" dirty="0" smtClean="0">
                <a:solidFill>
                  <a:srgbClr val="000000"/>
                </a:solidFill>
                <a:effectLst/>
                <a:latin typeface="Arial"/>
                <a:ea typeface="Arial"/>
                <a:cs typeface="Arial"/>
                <a:sym typeface="Arial"/>
              </a:rPr>
              <a:t>SSA</a:t>
            </a:r>
            <a:r>
              <a:rPr lang="ka-GE" sz="1100" b="0" i="0" u="none" strike="noStrike" cap="none" dirty="0" smtClean="0">
                <a:solidFill>
                  <a:srgbClr val="000000"/>
                </a:solidFill>
                <a:effectLst/>
                <a:latin typeface="Arial"/>
                <a:ea typeface="Arial"/>
                <a:cs typeface="Arial"/>
                <a:sym typeface="Arial"/>
              </a:rPr>
              <a:t>-ს წარმომადგენელი სოციალური მუშაკები მუნიციპალიტეტებთან თანამშრომლობენ.</a:t>
            </a:r>
          </a:p>
          <a:p>
            <a:pPr marL="0" lvl="0" indent="0" algn="just" rtl="0">
              <a:spcBef>
                <a:spcPts val="0"/>
              </a:spcBef>
              <a:spcAft>
                <a:spcPts val="0"/>
              </a:spcAft>
              <a:buNone/>
            </a:pPr>
            <a:endParaRPr lang="ka-GE" sz="1100" b="0" i="0" u="none" strike="noStrike" cap="none" dirty="0" smtClean="0">
              <a:solidFill>
                <a:srgbClr val="000000"/>
              </a:solidFill>
              <a:effectLst/>
              <a:cs typeface="Arial"/>
              <a:sym typeface="Arial"/>
            </a:endParaRPr>
          </a:p>
          <a:p>
            <a:r>
              <a:rPr lang="ka-GE" sz="1100" b="0" i="0" u="none" strike="noStrike" cap="none" dirty="0" err="1" smtClean="0">
                <a:solidFill>
                  <a:srgbClr val="000000"/>
                </a:solidFill>
                <a:effectLst/>
                <a:latin typeface="Arial"/>
                <a:ea typeface="Arial"/>
                <a:cs typeface="Arial"/>
                <a:sym typeface="Arial"/>
              </a:rPr>
              <a:t>MoLSHA</a:t>
            </a:r>
            <a:r>
              <a:rPr lang="ka-GE" sz="1100" b="0" i="0" u="none" strike="noStrike" cap="none" dirty="0" smtClean="0">
                <a:solidFill>
                  <a:srgbClr val="000000"/>
                </a:solidFill>
                <a:effectLst/>
                <a:latin typeface="Arial"/>
                <a:ea typeface="Arial"/>
                <a:cs typeface="Arial"/>
                <a:sym typeface="Arial"/>
              </a:rPr>
              <a:t>-ს სოციალური დაცვის დეპარტამენტი განსაზღვრავს საზოგადოების მოწყვლადი ჯგუფებისთვის სოციალური დახმარების პროგრამების, მათ შორის ფულადი დახმარების (პენსიები, სოციალური პაკეტი, მთავრობის კომპენსაცია) ზოგად პოლიტიკას. პროგრამების განხორციელება ევალება სამინისტროს დაქვემდებარებაში მყოფ   ორ საჯარო სამართლის იურიდიულ პირს, ადამიანით ვაჭრობის  (ტრეფიკინგის) მსხვერპლთა, დაზარალებულთა დაცვისა და დახმარების სახელმწიფო ფონდს (შემდგომში ATIP </a:t>
            </a:r>
            <a:r>
              <a:rPr lang="ka-GE" sz="1100" b="0" i="0" u="none" strike="noStrike" cap="none" dirty="0" err="1" smtClean="0">
                <a:solidFill>
                  <a:srgbClr val="000000"/>
                </a:solidFill>
                <a:effectLst/>
                <a:latin typeface="Arial"/>
                <a:ea typeface="Arial"/>
                <a:cs typeface="Arial"/>
                <a:sym typeface="Arial"/>
              </a:rPr>
              <a:t>Fund</a:t>
            </a:r>
            <a:r>
              <a:rPr lang="ka-GE" sz="1100" b="0" i="0" u="none" strike="noStrike" cap="none" dirty="0" smtClean="0">
                <a:solidFill>
                  <a:srgbClr val="000000"/>
                </a:solidFill>
                <a:effectLst/>
                <a:latin typeface="Arial"/>
                <a:ea typeface="Arial"/>
                <a:cs typeface="Arial"/>
                <a:sym typeface="Arial"/>
              </a:rPr>
              <a:t>) და სოციალური მომსახურების სააგენტოს (შემდგომში SSA). ზოგიერთ შემთხვევაში, ეს პროგრამები მოიცავს აღნიშნული ჯგუფების სხვადასხვა ტიპის თავშესაფრით უზრუნველყოფას. თუმცა, სამინისტრო ზოგადად მოსახლეობის (სახლის არმქონეთა ჩათვლით) საცხოვრისით უზრუნველყოფაზე  უშუალოდ არ არის პასუხისმგებელი.</a:t>
            </a:r>
            <a:endParaRPr lang="en-US" sz="1100" b="0" i="0" u="none" strike="noStrike" cap="none" dirty="0" smtClean="0">
              <a:solidFill>
                <a:srgbClr val="000000"/>
              </a:solidFill>
              <a:effectLst/>
              <a:latin typeface="Arial"/>
              <a:ea typeface="Arial"/>
              <a:cs typeface="Arial"/>
              <a:sym typeface="Arial"/>
            </a:endParaRPr>
          </a:p>
          <a:p>
            <a:r>
              <a:rPr lang="de-DE" sz="1100" b="0" i="0" u="none" strike="noStrike" cap="none" dirty="0" smtClean="0">
                <a:solidFill>
                  <a:srgbClr val="000000"/>
                </a:solidFill>
                <a:effectLst/>
                <a:latin typeface="Arial"/>
                <a:ea typeface="Arial"/>
                <a:cs typeface="Arial"/>
                <a:sym typeface="Arial"/>
              </a:rPr>
              <a:t>ATIP </a:t>
            </a:r>
            <a:r>
              <a:rPr lang="ka-GE" sz="1100" b="0" i="0" u="none" strike="noStrike" cap="none" dirty="0" smtClean="0">
                <a:solidFill>
                  <a:srgbClr val="000000"/>
                </a:solidFill>
                <a:effectLst/>
                <a:latin typeface="Arial"/>
                <a:ea typeface="Arial"/>
                <a:cs typeface="Arial"/>
                <a:sym typeface="Arial"/>
              </a:rPr>
              <a:t>ფონდის ერთ-ერთი მთავარი პასუხისმგებლობა </a:t>
            </a:r>
            <a:r>
              <a:rPr lang="en-US" sz="1100" b="0" i="0" u="none" strike="noStrike" cap="none" dirty="0" err="1" smtClean="0">
                <a:solidFill>
                  <a:srgbClr val="000000"/>
                </a:solidFill>
                <a:effectLst/>
                <a:latin typeface="Arial"/>
                <a:ea typeface="Arial"/>
                <a:cs typeface="Arial"/>
                <a:sym typeface="Arial"/>
              </a:rPr>
              <a:t>სექსუალური</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ხასიათის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ძალადობის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სავარაუდო</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მსხვერპლთა</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კრიზისული</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ცენტრის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მომსახურებ</a:t>
            </a:r>
            <a:r>
              <a:rPr lang="de-DE" sz="1100" b="0" i="0" u="none" strike="noStrike" cap="none" dirty="0" smtClean="0">
                <a:solidFill>
                  <a:srgbClr val="000000"/>
                </a:solidFill>
                <a:effectLst/>
                <a:latin typeface="Arial"/>
                <a:ea typeface="Arial"/>
                <a:cs typeface="Arial"/>
                <a:sym typeface="Arial"/>
              </a:rPr>
              <a:t>(</a:t>
            </a:r>
            <a:r>
              <a:rPr lang="en-US" sz="1100" b="0" i="0" u="none" strike="noStrike" cap="none" dirty="0" err="1" smtClean="0">
                <a:solidFill>
                  <a:srgbClr val="000000"/>
                </a:solidFill>
                <a:effectLst/>
                <a:latin typeface="Arial"/>
                <a:ea typeface="Arial"/>
                <a:cs typeface="Arial"/>
                <a:sym typeface="Arial"/>
              </a:rPr>
              <a:t>ებ</a:t>
            </a:r>
            <a:r>
              <a:rPr lang="de-DE" sz="1100" b="0" i="0" u="none" strike="noStrike" cap="none" dirty="0" smtClean="0">
                <a:solidFill>
                  <a:srgbClr val="000000"/>
                </a:solidFill>
                <a:effectLst/>
                <a:latin typeface="Arial"/>
                <a:ea typeface="Arial"/>
                <a:cs typeface="Arial"/>
                <a:sym typeface="Arial"/>
              </a:rPr>
              <a:t>)</a:t>
            </a:r>
            <a:r>
              <a:rPr lang="ka-GE" sz="1100" b="0" i="0" u="none" strike="noStrike" cap="none" dirty="0" err="1" smtClean="0">
                <a:solidFill>
                  <a:srgbClr val="000000"/>
                </a:solidFill>
                <a:effectLst/>
                <a:latin typeface="Arial"/>
                <a:ea typeface="Arial"/>
                <a:cs typeface="Arial"/>
                <a:sym typeface="Arial"/>
              </a:rPr>
              <a:t>აა</a:t>
            </a:r>
            <a:r>
              <a:rPr lang="ka-GE" sz="1100" b="0" i="0"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r>
              <a:rPr lang="de-DE" sz="1100" b="0" i="0" u="none" strike="noStrike" cap="none" dirty="0" smtClean="0">
                <a:solidFill>
                  <a:srgbClr val="000000"/>
                </a:solidFill>
                <a:effectLst/>
                <a:latin typeface="Arial"/>
                <a:ea typeface="Arial"/>
                <a:cs typeface="Arial"/>
                <a:sym typeface="Arial"/>
              </a:rPr>
              <a:t>SSA</a:t>
            </a:r>
            <a:r>
              <a:rPr lang="ka-GE" sz="1100" b="0" i="0" u="none" strike="noStrike" cap="none" dirty="0" smtClean="0">
                <a:solidFill>
                  <a:srgbClr val="000000"/>
                </a:solidFill>
                <a:effectLst/>
                <a:latin typeface="Arial"/>
                <a:ea typeface="Arial"/>
                <a:cs typeface="Arial"/>
                <a:sym typeface="Arial"/>
              </a:rPr>
              <a:t>-ს </a:t>
            </a:r>
            <a:r>
              <a:rPr lang="ka-GE" sz="1100" b="0" i="0" u="none" strike="noStrike" cap="none" dirty="0" err="1" smtClean="0">
                <a:solidFill>
                  <a:srgbClr val="000000"/>
                </a:solidFill>
                <a:effectLst/>
                <a:latin typeface="Arial"/>
                <a:ea typeface="Arial"/>
                <a:cs typeface="Arial"/>
                <a:sym typeface="Arial"/>
              </a:rPr>
              <a:t>პასუხისმგებლობაშ</a:t>
            </a:r>
            <a:r>
              <a:rPr lang="de-DE" sz="1100" b="0" i="0" u="none" strike="noStrike" cap="none" dirty="0" smtClean="0">
                <a:solidFill>
                  <a:srgbClr val="000000"/>
                </a:solidFill>
                <a:effectLst/>
                <a:latin typeface="Arial"/>
                <a:ea typeface="Arial"/>
                <a:cs typeface="Arial"/>
                <a:sym typeface="Arial"/>
              </a:rPr>
              <a:t>ი </a:t>
            </a:r>
            <a:r>
              <a:rPr lang="ka-GE" sz="1100" b="0" i="0" u="none" strike="noStrike" cap="none" dirty="0" smtClean="0">
                <a:solidFill>
                  <a:srgbClr val="000000"/>
                </a:solidFill>
                <a:effectLst/>
                <a:latin typeface="Arial"/>
                <a:ea typeface="Arial"/>
                <a:cs typeface="Arial"/>
                <a:sym typeface="Arial"/>
              </a:rPr>
              <a:t>შედის ოჯახში ძალადობაზე რეაგირება და მსხვერპლთა სოციალური მხარდაჭერა (დროებითი თავშესაფრით უზრუნველყოფის ჩათვლით) .</a:t>
            </a:r>
          </a:p>
          <a:p>
            <a:endParaRPr lang="ka-GE" sz="1100" b="0" i="0" u="none" strike="noStrike" cap="none" dirty="0" smtClean="0">
              <a:solidFill>
                <a:srgbClr val="000000"/>
              </a:solidFill>
              <a:effectLst/>
              <a:latin typeface="Arial"/>
              <a:ea typeface="Arial"/>
              <a:cs typeface="Arial"/>
              <a:sym typeface="Arial"/>
            </a:endParaRPr>
          </a:p>
          <a:p>
            <a:endParaRPr lang="ka-GE" sz="1100" b="0" i="0" u="none" strike="noStrike" cap="none" dirty="0" smtClean="0">
              <a:solidFill>
                <a:srgbClr val="000000"/>
              </a:solidFill>
              <a:effectLst/>
              <a:latin typeface="Arial"/>
              <a:ea typeface="Arial"/>
              <a:cs typeface="Arial"/>
              <a:sym typeface="Arial"/>
            </a:endParaRPr>
          </a:p>
          <a:p>
            <a:r>
              <a:rPr lang="ka-GE" sz="2000" dirty="0" smtClean="0"/>
              <a:t>მუნიციპალიტეტების მიერ უსახლკარო პირთა მხარდამჭერი პროგრამები</a:t>
            </a:r>
          </a:p>
          <a:p>
            <a:endParaRPr lang="en-GB" sz="2000" dirty="0" smtClean="0"/>
          </a:p>
          <a:p>
            <a:r>
              <a:rPr lang="ka-GE" sz="2000" dirty="0" smtClean="0"/>
              <a:t>სოციალური სახლები</a:t>
            </a:r>
          </a:p>
          <a:p>
            <a:endParaRPr lang="ka-GE" sz="2000" dirty="0" smtClean="0"/>
          </a:p>
          <a:p>
            <a:r>
              <a:rPr lang="en-GB" sz="2000" dirty="0" err="1" smtClean="0"/>
              <a:t>Atip</a:t>
            </a:r>
            <a:r>
              <a:rPr lang="en-GB" sz="2000" dirty="0" smtClean="0"/>
              <a:t> Fund-</a:t>
            </a:r>
            <a:r>
              <a:rPr lang="ka-GE" sz="2000" dirty="0" smtClean="0"/>
              <a:t>ის ზედამხედველობის ქვეშ არსებული თავშესაფრები:</a:t>
            </a:r>
          </a:p>
          <a:p>
            <a:pPr lvl="1">
              <a:buFont typeface="Wingdings" panose="05000000000000000000" pitchFamily="2" charset="2"/>
              <a:buChar char="Ø"/>
            </a:pPr>
            <a:r>
              <a:rPr lang="ka-GE" dirty="0" smtClean="0"/>
              <a:t>პანსიონატები</a:t>
            </a:r>
            <a:r>
              <a:rPr lang="en-GB" dirty="0" smtClean="0"/>
              <a:t>;</a:t>
            </a:r>
            <a:endParaRPr lang="ka-GE" dirty="0" smtClean="0"/>
          </a:p>
          <a:p>
            <a:pPr lvl="1">
              <a:buFont typeface="Wingdings" panose="05000000000000000000" pitchFamily="2" charset="2"/>
              <a:buChar char="Ø"/>
            </a:pPr>
            <a:r>
              <a:rPr lang="ka-GE" dirty="0" smtClean="0"/>
              <a:t>ძალადობის მსხვერპლთა თავშესაფრები</a:t>
            </a:r>
            <a:r>
              <a:rPr lang="en-GB" dirty="0" smtClean="0"/>
              <a:t>;</a:t>
            </a:r>
          </a:p>
          <a:p>
            <a:pPr lvl="1">
              <a:buFont typeface="Wingdings" panose="05000000000000000000" pitchFamily="2" charset="2"/>
              <a:buChar char="Ø"/>
            </a:pPr>
            <a:r>
              <a:rPr lang="ka-GE" dirty="0" smtClean="0"/>
              <a:t>ბავშვთა სახლები.</a:t>
            </a:r>
          </a:p>
          <a:p>
            <a:pPr lvl="1">
              <a:buFont typeface="Wingdings" panose="05000000000000000000" pitchFamily="2" charset="2"/>
              <a:buChar char="Ø"/>
            </a:pPr>
            <a:endParaRPr lang="ka-GE" dirty="0" smtClean="0"/>
          </a:p>
          <a:p>
            <a:pPr>
              <a:buFont typeface="Arial" panose="020B0604020202020204" pitchFamily="34" charset="0"/>
              <a:buChar char="•"/>
            </a:pPr>
            <a:r>
              <a:rPr lang="en-GB" sz="2000" dirty="0" smtClean="0"/>
              <a:t>SSA-</a:t>
            </a:r>
            <a:r>
              <a:rPr lang="ka-GE" sz="2000" dirty="0" smtClean="0"/>
              <a:t>ს ზედამხედველობის ქვეშ არსებული თავშესაფრები:</a:t>
            </a:r>
            <a:endParaRPr lang="ka-GE" dirty="0" smtClean="0"/>
          </a:p>
          <a:p>
            <a:pPr lvl="1">
              <a:buFont typeface="Wingdings" panose="05000000000000000000" pitchFamily="2" charset="2"/>
              <a:buChar char="Ø"/>
            </a:pPr>
            <a:r>
              <a:rPr lang="ka-GE" dirty="0" smtClean="0"/>
              <a:t>მიუსაფარ ბავშვებზე მზრუნველობა;</a:t>
            </a:r>
          </a:p>
          <a:p>
            <a:pPr lvl="1">
              <a:buFont typeface="Wingdings" panose="05000000000000000000" pitchFamily="2" charset="2"/>
              <a:buChar char="Ø"/>
            </a:pPr>
            <a:r>
              <a:rPr lang="ka-GE" dirty="0" smtClean="0"/>
              <a:t>სათემო ორგანიზაციები.</a:t>
            </a:r>
          </a:p>
          <a:p>
            <a:pPr lvl="1">
              <a:buFont typeface="Wingdings" panose="05000000000000000000" pitchFamily="2" charset="2"/>
              <a:buChar char="Ø"/>
            </a:pPr>
            <a:endParaRPr lang="ka-GE" sz="1100" b="0" i="0" u="none" strike="noStrike" cap="none" dirty="0" smtClean="0">
              <a:solidFill>
                <a:srgbClr val="000000"/>
              </a:solidFill>
              <a:effectLst/>
              <a:latin typeface="Arial"/>
              <a:ea typeface="Arial"/>
              <a:cs typeface="Arial"/>
              <a:sym typeface="Arial"/>
            </a:endParaRPr>
          </a:p>
          <a:p>
            <a:pPr marL="596900" lvl="1" indent="0">
              <a:buFont typeface="Wingdings" panose="05000000000000000000" pitchFamily="2" charset="2"/>
              <a:buNone/>
            </a:pPr>
            <a:endParaRPr lang="ka-GE" sz="1100" b="0" i="0" u="none" strike="noStrike" cap="none" dirty="0" smtClean="0">
              <a:solidFill>
                <a:srgbClr val="000000"/>
              </a:solidFill>
              <a:effectLst/>
              <a:latin typeface="Arial"/>
              <a:ea typeface="Arial"/>
              <a:cs typeface="Arial"/>
              <a:sym typeface="Arial"/>
            </a:endParaRPr>
          </a:p>
          <a:p>
            <a:pPr>
              <a:buFont typeface="Arial" panose="020B0604020202020204" pitchFamily="34" charset="0"/>
              <a:buChar char="•"/>
            </a:pPr>
            <a:r>
              <a:rPr lang="ka-GE" sz="2200" dirty="0" smtClean="0"/>
              <a:t>დევნილი ოჯახების განსახლების პროგრამები</a:t>
            </a:r>
          </a:p>
          <a:p>
            <a:pPr lvl="1">
              <a:buFont typeface="Wingdings" panose="05000000000000000000" pitchFamily="2" charset="2"/>
              <a:buChar char="Ø"/>
            </a:pPr>
            <a:r>
              <a:rPr lang="ka-GE" sz="2200" dirty="0" smtClean="0"/>
              <a:t>საცხოვრებელი ფართების თანადაფინანსებით შეძენის პროექტი;</a:t>
            </a:r>
          </a:p>
          <a:p>
            <a:pPr lvl="1">
              <a:buFont typeface="Wingdings" panose="05000000000000000000" pitchFamily="2" charset="2"/>
              <a:buChar char="Ø"/>
            </a:pPr>
            <a:r>
              <a:rPr lang="ka-GE" sz="2200" dirty="0" smtClean="0"/>
              <a:t>„სოფლად სახლის’’ პროექტი.</a:t>
            </a:r>
          </a:p>
          <a:p>
            <a:endParaRPr lang="ka-GE" sz="2200" dirty="0" smtClean="0"/>
          </a:p>
          <a:p>
            <a:r>
              <a:rPr lang="ka-GE" sz="2200" dirty="0" smtClean="0"/>
              <a:t>ეკომიგრანტი ოჯახების განსახლების პროგრამები</a:t>
            </a:r>
          </a:p>
          <a:p>
            <a:pPr lvl="1">
              <a:buFont typeface="Wingdings" panose="05000000000000000000" pitchFamily="2" charset="2"/>
              <a:buChar char="Ø"/>
            </a:pPr>
            <a:r>
              <a:rPr lang="ka-GE" sz="2200" dirty="0" smtClean="0"/>
              <a:t>ეკომიგრანტი ოჯახების უსაფრთხო გარემოში განსახლება;</a:t>
            </a:r>
          </a:p>
          <a:p>
            <a:pPr lvl="1">
              <a:buFont typeface="Wingdings" panose="05000000000000000000" pitchFamily="2" charset="2"/>
              <a:buChar char="Ø"/>
            </a:pPr>
            <a:r>
              <a:rPr lang="ka-GE" sz="2200" dirty="0" smtClean="0"/>
              <a:t>სახელმწიფო საკუთრებაში არსებული უძრავი ქონების დაკანონება</a:t>
            </a:r>
          </a:p>
          <a:p>
            <a:pPr lvl="1">
              <a:buFont typeface="Wingdings" panose="05000000000000000000" pitchFamily="2" charset="2"/>
              <a:buChar char="Ø"/>
            </a:pPr>
            <a:endParaRPr lang="ka-GE" sz="2200" b="0" i="0" u="none" strike="noStrike" cap="none" dirty="0" smtClean="0">
              <a:solidFill>
                <a:srgbClr val="000000"/>
              </a:solidFill>
              <a:effectLst/>
              <a:latin typeface="Arial"/>
              <a:ea typeface="Arial"/>
              <a:cs typeface="Arial"/>
              <a:sym typeface="Arial"/>
            </a:endParaRPr>
          </a:p>
          <a:p>
            <a:pPr marL="596900" lvl="1" indent="0">
              <a:buFont typeface="Wingdings" panose="05000000000000000000" pitchFamily="2" charset="2"/>
              <a:buNone/>
            </a:pPr>
            <a:endParaRPr lang="ka-GE" sz="2200" b="0" i="0" u="none" strike="noStrike" cap="none" dirty="0" smtClean="0">
              <a:solidFill>
                <a:srgbClr val="000000"/>
              </a:solidFill>
              <a:effectLst/>
              <a:latin typeface="Arial"/>
              <a:ea typeface="Arial"/>
              <a:cs typeface="Arial"/>
              <a:sym typeface="Arial"/>
            </a:endParaRPr>
          </a:p>
          <a:p>
            <a:pPr marL="596900" lvl="1" indent="0">
              <a:buFont typeface="Wingdings" panose="05000000000000000000" pitchFamily="2" charset="2"/>
              <a:buNone/>
            </a:pPr>
            <a:r>
              <a:rPr lang="ka-GE" sz="1100" b="1" i="0" u="none" strike="noStrike" cap="none" dirty="0" smtClean="0">
                <a:solidFill>
                  <a:srgbClr val="000000"/>
                </a:solidFill>
                <a:effectLst/>
                <a:latin typeface="Arial"/>
                <a:ea typeface="Arial"/>
                <a:cs typeface="Arial"/>
                <a:sym typeface="Arial"/>
              </a:rPr>
              <a:t>რეგიონალური განვითარებისა და ინფრასტრუქტურის სამინისტრო (შემდგომში </a:t>
            </a:r>
            <a:r>
              <a:rPr lang="de-DE" sz="1100" b="1" i="0" u="none" strike="noStrike" cap="none" dirty="0" smtClean="0">
                <a:solidFill>
                  <a:srgbClr val="000000"/>
                </a:solidFill>
                <a:effectLst/>
                <a:latin typeface="Arial"/>
                <a:ea typeface="Arial"/>
                <a:cs typeface="Arial"/>
                <a:sym typeface="Arial"/>
              </a:rPr>
              <a:t>MRDI</a:t>
            </a:r>
            <a:r>
              <a:rPr lang="ka-GE" sz="1100" b="1" i="0" u="none" strike="noStrike" cap="none" dirty="0" smtClean="0">
                <a:solidFill>
                  <a:srgbClr val="000000"/>
                </a:solidFill>
                <a:effectLst/>
                <a:latin typeface="Arial"/>
                <a:ea typeface="Arial"/>
                <a:cs typeface="Arial"/>
                <a:sym typeface="Arial"/>
              </a:rPr>
              <a:t>)</a:t>
            </a:r>
            <a:r>
              <a:rPr lang="ka-GE" sz="1100" b="0" i="0" u="none" strike="noStrike" cap="none" dirty="0" smtClean="0">
                <a:solidFill>
                  <a:srgbClr val="000000"/>
                </a:solidFill>
                <a:effectLst/>
                <a:latin typeface="Arial"/>
                <a:ea typeface="Arial"/>
                <a:cs typeface="Arial"/>
                <a:sym typeface="Arial"/>
              </a:rPr>
              <a:t> პასუხისმგებელია ქვეყანაში არსებულ გრძელვადიან ინფრასტრუქტურულ პროექტებზე. მიუხედავად იმისა, რომ MRDI-ს მიერ განხორციელებულმა ინფრასტრუქტურულმა პროექტებმა შესაძლოა მნიშვნელოვნად გააუმჯობესოს საცხოვრებელი გარემო, სამინისტრო უშუალოდ არ არის პასუხისმგებელი ქვეყანაში არსებული არასტაბილური საცხოვრისის პრობლემების გადაჭრაზე. </a:t>
            </a:r>
          </a:p>
          <a:p>
            <a:pPr marL="596900" lvl="1" indent="0">
              <a:buFont typeface="Wingdings" panose="05000000000000000000" pitchFamily="2" charset="2"/>
              <a:buNone/>
            </a:pPr>
            <a:endParaRPr lang="ka-GE" sz="1100" b="0" i="0" u="none" strike="noStrike" cap="none" dirty="0" smtClean="0">
              <a:solidFill>
                <a:srgbClr val="000000"/>
              </a:solidFill>
              <a:effectLst/>
              <a:latin typeface="Arial"/>
              <a:ea typeface="Arial"/>
              <a:cs typeface="Arial"/>
              <a:sym typeface="Arial"/>
            </a:endParaRPr>
          </a:p>
          <a:p>
            <a:pPr marL="596900" lvl="1" indent="0">
              <a:buFont typeface="Wingdings" panose="05000000000000000000" pitchFamily="2" charset="2"/>
              <a:buNone/>
            </a:pPr>
            <a:r>
              <a:rPr lang="ka-GE" sz="1100" b="0" i="0" u="none" strike="noStrike" cap="none" dirty="0" smtClean="0">
                <a:solidFill>
                  <a:srgbClr val="000000"/>
                </a:solidFill>
                <a:effectLst/>
                <a:latin typeface="Arial"/>
                <a:ea typeface="Arial"/>
                <a:cs typeface="Arial"/>
                <a:sym typeface="Arial"/>
              </a:rPr>
              <a:t>მიუხედავად სახლის არმქონე პირთათვის თავშესაფრის უზრუნველყოფის საკითხში </a:t>
            </a:r>
            <a:r>
              <a:rPr lang="ka-GE" sz="1100" b="1" i="0" u="none" strike="noStrike" cap="none" dirty="0" smtClean="0">
                <a:solidFill>
                  <a:srgbClr val="000000"/>
                </a:solidFill>
                <a:effectLst/>
                <a:latin typeface="Arial"/>
                <a:ea typeface="Arial"/>
                <a:cs typeface="Arial"/>
                <a:sym typeface="Arial"/>
              </a:rPr>
              <a:t> მუნიციპალიტეტებზე </a:t>
            </a:r>
            <a:r>
              <a:rPr lang="ka-GE" sz="1100" b="0" i="0" u="none" strike="noStrike" cap="none" dirty="0" smtClean="0">
                <a:solidFill>
                  <a:srgbClr val="000000"/>
                </a:solidFill>
                <a:effectLst/>
                <a:latin typeface="Arial"/>
                <a:ea typeface="Arial"/>
                <a:cs typeface="Arial"/>
                <a:sym typeface="Arial"/>
              </a:rPr>
              <a:t>დაკისრებული</a:t>
            </a:r>
            <a:r>
              <a:rPr lang="ka-GE" sz="1100" b="1" i="0" u="none" strike="noStrike" cap="none" dirty="0" smtClean="0">
                <a:solidFill>
                  <a:srgbClr val="000000"/>
                </a:solidFill>
                <a:effectLst/>
                <a:latin typeface="Arial"/>
                <a:ea typeface="Arial"/>
                <a:cs typeface="Arial"/>
                <a:sym typeface="Arial"/>
              </a:rPr>
              <a:t> </a:t>
            </a:r>
            <a:r>
              <a:rPr lang="ka-GE" sz="1100" b="0" i="0" u="none" strike="noStrike" cap="none" dirty="0" smtClean="0">
                <a:solidFill>
                  <a:srgbClr val="000000"/>
                </a:solidFill>
                <a:effectLst/>
                <a:latin typeface="Arial"/>
                <a:ea typeface="Arial"/>
                <a:cs typeface="Arial"/>
                <a:sym typeface="Arial"/>
              </a:rPr>
              <a:t>პასუხისმგებლობებისა, მუნიციპალური განვითარების ფონდის მიზნებში მკაფიოდ გაწერილი არ არის სოციალური საცხოვრისისა და უსახლკარო პირთათვის თავშესაფრების აშენებისთვის ფონდების გამოყოფის ან შესაბამისი საჭიროების მქონე პირთა დროებითი თავშესაფრით უზრუნველყოფისთვის ადგილობრივი თვითმმართველობების დახმარება. </a:t>
            </a:r>
          </a:p>
          <a:p>
            <a:pPr marL="596900" lvl="1" indent="0">
              <a:buFont typeface="Wingdings" panose="05000000000000000000" pitchFamily="2" charset="2"/>
              <a:buNone/>
            </a:pPr>
            <a:endParaRPr lang="ka-GE" sz="1100" b="0" i="0" u="none" strike="noStrike" cap="none" dirty="0" smtClean="0">
              <a:solidFill>
                <a:srgbClr val="000000"/>
              </a:solidFill>
              <a:effectLst/>
              <a:latin typeface="Arial"/>
              <a:ea typeface="Arial"/>
              <a:cs typeface="Arial"/>
              <a:sym typeface="Arial"/>
            </a:endParaRPr>
          </a:p>
          <a:p>
            <a:r>
              <a:rPr lang="ka-GE" sz="1100" b="0" i="0" u="sng" strike="noStrike" cap="none" dirty="0" smtClean="0">
                <a:solidFill>
                  <a:srgbClr val="000000"/>
                </a:solidFill>
                <a:effectLst/>
                <a:latin typeface="Arial"/>
                <a:ea typeface="Arial"/>
                <a:cs typeface="Arial"/>
                <a:sym typeface="Arial"/>
              </a:rPr>
              <a:t>სხვა ინსტიტუტები, რომელთა პირდაპირ მოვალეობას შესაძლოა არ წარმოადგენდეს მოქალაქეთა სოციალური საცხოვრისით უზრუნველყოფა, თუმცა </a:t>
            </a:r>
            <a:r>
              <a:rPr lang="ka-GE" sz="1100" b="0" i="0" u="sng" strike="noStrike" cap="none" dirty="0" err="1" smtClean="0">
                <a:solidFill>
                  <a:srgbClr val="000000"/>
                </a:solidFill>
                <a:effectLst/>
                <a:latin typeface="Arial"/>
                <a:ea typeface="Arial"/>
                <a:cs typeface="Arial"/>
                <a:sym typeface="Arial"/>
              </a:rPr>
              <a:t>მნიშვნელოვნი</a:t>
            </a:r>
            <a:r>
              <a:rPr lang="ka-GE" sz="1100" b="0" i="0" u="sng" strike="noStrike" cap="none" dirty="0" smtClean="0">
                <a:solidFill>
                  <a:srgbClr val="000000"/>
                </a:solidFill>
                <a:effectLst/>
                <a:latin typeface="Arial"/>
                <a:ea typeface="Arial"/>
                <a:cs typeface="Arial"/>
                <a:sym typeface="Arial"/>
              </a:rPr>
              <a:t> გავლენა აქვთ მოქალაქეთა საცხოვრებლის სტაბილურობაზე არიან: აღსრულების ეროვნული ბიურო, სახელმწიფო ქონების ეროვნული სააგენტო (შემდგომში NASP), საქართველოს ეკონომიკისა და მდგრადი განვითარების სამინისტროს  სამშენებლო პოლიტიკის დეპარტამენტი და საქართველოს ეროვნული ბანკი (სებ),</a:t>
            </a:r>
            <a:r>
              <a:rPr lang="ka-GE" sz="1100" b="0" i="0" u="sng" strike="noStrike" cap="none" baseline="0" dirty="0" smtClean="0">
                <a:solidFill>
                  <a:srgbClr val="000000"/>
                </a:solidFill>
                <a:effectLst/>
                <a:latin typeface="Arial"/>
                <a:ea typeface="Arial"/>
                <a:cs typeface="Arial"/>
                <a:sym typeface="Arial"/>
              </a:rPr>
              <a:t> </a:t>
            </a:r>
            <a:r>
              <a:rPr lang="ka-GE" sz="1100" b="0" i="0" u="none" strike="noStrike" cap="none" dirty="0" smtClean="0">
                <a:solidFill>
                  <a:srgbClr val="000000"/>
                </a:solidFill>
                <a:effectLst/>
                <a:latin typeface="Arial"/>
                <a:ea typeface="Arial"/>
                <a:cs typeface="Arial"/>
                <a:sym typeface="Arial"/>
              </a:rPr>
              <a:t>მართლმსაჯულების სისტემის ორგანოები.</a:t>
            </a:r>
          </a:p>
          <a:p>
            <a:endParaRPr lang="ka-GE" sz="1100" b="0" i="0" u="none" strike="noStrike" cap="none" dirty="0" smtClean="0">
              <a:solidFill>
                <a:srgbClr val="000000"/>
              </a:solidFill>
              <a:effectLst/>
              <a:latin typeface="Arial"/>
              <a:ea typeface="Arial"/>
              <a:cs typeface="Arial"/>
              <a:sym typeface="Arial"/>
            </a:endParaRPr>
          </a:p>
          <a:p>
            <a:r>
              <a:rPr lang="ka-GE" sz="1100" b="0" i="0" u="none" strike="noStrike" cap="none" dirty="0" smtClean="0">
                <a:solidFill>
                  <a:srgbClr val="000000"/>
                </a:solidFill>
                <a:effectLst/>
                <a:latin typeface="Arial"/>
                <a:ea typeface="Arial"/>
                <a:cs typeface="Arial"/>
                <a:sym typeface="Arial"/>
              </a:rPr>
              <a:t>  </a:t>
            </a:r>
            <a:endParaRPr lang="en-US" sz="1100" b="0" i="0" u="none" strike="noStrike" cap="none" dirty="0" smtClean="0">
              <a:solidFill>
                <a:srgbClr val="000000"/>
              </a:solidFill>
              <a:effectLst/>
              <a:latin typeface="Arial"/>
              <a:ea typeface="Arial"/>
              <a:cs typeface="Arial"/>
              <a:sym typeface="Arial"/>
            </a:endParaRPr>
          </a:p>
          <a:p>
            <a:pPr marL="596900" lvl="1" indent="0">
              <a:buFont typeface="Wingdings" panose="05000000000000000000" pitchFamily="2" charset="2"/>
              <a:buNone/>
            </a:pPr>
            <a:endParaRPr lang="en-US" sz="1100" b="0" i="0" u="none" strike="noStrike" cap="none" dirty="0" smtClean="0">
              <a:solidFill>
                <a:srgbClr val="000000"/>
              </a:solidFill>
              <a:effectLst/>
              <a:latin typeface="Arial"/>
              <a:ea typeface="Arial"/>
              <a:cs typeface="Arial"/>
              <a:sym typeface="Arial"/>
            </a:endParaRPr>
          </a:p>
          <a:p>
            <a:pPr marL="0" lvl="0" indent="0" algn="just" rtl="0">
              <a:spcBef>
                <a:spcPts val="0"/>
              </a:spcBef>
              <a:spcAft>
                <a:spcPts val="0"/>
              </a:spcAft>
              <a:buNone/>
            </a:pPr>
            <a:endParaRPr lang="ka-GE" sz="1100" b="0" i="0" u="none" strike="noStrike" cap="none" dirty="0" smtClean="0">
              <a:solidFill>
                <a:srgbClr val="000000"/>
              </a:solidFill>
              <a:effectLst/>
              <a:cs typeface="Arial"/>
              <a:sym typeface="Arial"/>
            </a:endParaRPr>
          </a:p>
          <a:p>
            <a:pPr marL="0" lvl="0" indent="0" algn="just" rtl="0">
              <a:spcBef>
                <a:spcPts val="0"/>
              </a:spcBef>
              <a:spcAft>
                <a:spcPts val="0"/>
              </a:spcAft>
              <a:buNone/>
            </a:pPr>
            <a:endParaRPr lang="ka-GE" sz="1100" b="0" i="0" u="none" strike="noStrike" cap="none" dirty="0" smtClean="0">
              <a:solidFill>
                <a:srgbClr val="000000"/>
              </a:solidFill>
              <a:effectLst/>
              <a:cs typeface="Arial"/>
              <a:sym typeface="Arial"/>
            </a:endParaRPr>
          </a:p>
          <a:p>
            <a:pPr marL="0" lvl="0" indent="0" algn="just" rtl="0">
              <a:spcBef>
                <a:spcPts val="0"/>
              </a:spcBef>
              <a:spcAft>
                <a:spcPts val="0"/>
              </a:spcAft>
              <a:buNone/>
            </a:pPr>
            <a:endParaRPr lang="ka-GE" sz="1100" b="0" i="0" u="none" strike="noStrike" cap="none" dirty="0" smtClean="0">
              <a:solidFill>
                <a:srgbClr val="000000"/>
              </a:solidFill>
              <a:effectLst/>
              <a:cs typeface="Arial"/>
              <a:sym typeface="Arial"/>
            </a:endParaRPr>
          </a:p>
          <a:p>
            <a:pPr marL="0" lvl="0" indent="0" algn="just" rtl="0">
              <a:spcBef>
                <a:spcPts val="0"/>
              </a:spcBef>
              <a:spcAft>
                <a:spcPts val="0"/>
              </a:spcAft>
              <a:buNone/>
            </a:pPr>
            <a:endParaRPr dirty="0"/>
          </a:p>
        </p:txBody>
      </p:sp>
    </p:spTree>
    <p:extLst>
      <p:ext uri="{BB962C8B-B14F-4D97-AF65-F5344CB8AC3E}">
        <p14:creationId xmlns:p14="http://schemas.microsoft.com/office/powerpoint/2010/main" val="706533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609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6085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15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250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3032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6805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5693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a-GE" sz="1100" b="0" i="0" u="none" strike="noStrike" cap="none" dirty="0" smtClean="0">
                <a:solidFill>
                  <a:srgbClr val="000000"/>
                </a:solidFill>
                <a:effectLst/>
                <a:latin typeface="Arial"/>
                <a:ea typeface="Arial"/>
                <a:cs typeface="Arial"/>
                <a:sym typeface="Arial"/>
              </a:rPr>
              <a:t>თავშესაფარში ბენეფიციარი ძირითად ჰიგიენურ მომსახურებასა და საკვებს იღებს. თუმცა, აღნიშნულ დაწესებულებებს მაქსიმალური დატვირთვით არასოდეს უმუშავიათ. </a:t>
            </a:r>
            <a:r>
              <a:rPr lang="ka-GE" sz="1100" b="0" i="0" u="sng" strike="noStrike" cap="none" dirty="0" smtClean="0">
                <a:solidFill>
                  <a:srgbClr val="000000"/>
                </a:solidFill>
                <a:effectLst/>
                <a:latin typeface="Arial"/>
                <a:ea typeface="Arial"/>
                <a:cs typeface="Arial"/>
                <a:sym typeface="Arial"/>
              </a:rPr>
              <a:t>ბენეფიციარები ამის მიზეზად თავშესაფრების </a:t>
            </a:r>
            <a:r>
              <a:rPr lang="ka-GE" sz="1100" b="0" i="0" u="sng" strike="noStrike" cap="none" dirty="0" err="1" smtClean="0">
                <a:solidFill>
                  <a:srgbClr val="000000"/>
                </a:solidFill>
                <a:effectLst/>
                <a:latin typeface="Arial"/>
                <a:ea typeface="Arial"/>
                <a:cs typeface="Arial"/>
                <a:sym typeface="Arial"/>
              </a:rPr>
              <a:t>არაკომფორტულობასა</a:t>
            </a:r>
            <a:r>
              <a:rPr lang="ka-GE" sz="1100" b="0" i="0" u="sng" strike="noStrike" cap="none" dirty="0" smtClean="0">
                <a:solidFill>
                  <a:srgbClr val="000000"/>
                </a:solidFill>
                <a:effectLst/>
                <a:latin typeface="Arial"/>
                <a:ea typeface="Arial"/>
                <a:cs typeface="Arial"/>
                <a:sym typeface="Arial"/>
              </a:rPr>
              <a:t> და მათ საჭიროებებზე </a:t>
            </a:r>
            <a:r>
              <a:rPr lang="ka-GE" sz="1100" b="0" i="0" u="sng" strike="noStrike" cap="none" dirty="0" err="1" smtClean="0">
                <a:solidFill>
                  <a:srgbClr val="000000"/>
                </a:solidFill>
                <a:effectLst/>
                <a:latin typeface="Arial"/>
                <a:ea typeface="Arial"/>
                <a:cs typeface="Arial"/>
                <a:sym typeface="Arial"/>
              </a:rPr>
              <a:t>მოურგებლობას</a:t>
            </a:r>
            <a:r>
              <a:rPr lang="ka-GE" sz="1100" b="0" i="0" u="sng" strike="noStrike" cap="none" dirty="0" smtClean="0">
                <a:solidFill>
                  <a:srgbClr val="000000"/>
                </a:solidFill>
                <a:effectLst/>
                <a:latin typeface="Arial"/>
                <a:ea typeface="Arial"/>
                <a:cs typeface="Arial"/>
                <a:sym typeface="Arial"/>
              </a:rPr>
              <a:t> ასახელებენ. განსაკუთრებით მკაცრი შინაგანაწესის გამო მათ ურჩევნიათ უარი თქვან დახმარებაზე და თავშესაფარი დატოვონ (</a:t>
            </a:r>
            <a:r>
              <a:rPr lang="en-US" sz="1100" b="0" i="0" u="sng" strike="noStrike" cap="none" dirty="0" smtClean="0">
                <a:solidFill>
                  <a:srgbClr val="000000"/>
                </a:solidFill>
                <a:effectLst/>
                <a:latin typeface="Arial"/>
                <a:ea typeface="Arial"/>
                <a:cs typeface="Arial"/>
                <a:sym typeface="Arial"/>
              </a:rPr>
              <a:t>EMC-2016)</a:t>
            </a:r>
          </a:p>
          <a:p>
            <a:pPr marL="0" lvl="0" indent="0" algn="l" rtl="0">
              <a:spcBef>
                <a:spcPts val="0"/>
              </a:spcBef>
              <a:spcAft>
                <a:spcPts val="0"/>
              </a:spcAft>
              <a:buNone/>
            </a:pPr>
            <a:endParaRPr lang="en-US" sz="1100" b="0" i="0" u="sng"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ka-GE" sz="1100" b="0" i="0" u="sng" strike="noStrike" cap="none" dirty="0" smtClean="0">
                <a:solidFill>
                  <a:srgbClr val="000000"/>
                </a:solidFill>
                <a:effectLst/>
                <a:cs typeface="Arial"/>
                <a:sym typeface="Arial"/>
              </a:rPr>
              <a:t>სოციალური საცხოვრისი პოზიტიურ გარემოში - ამ პროგრამაზე ფონდი ღია საზოგადოების</a:t>
            </a:r>
            <a:r>
              <a:rPr lang="ka-GE" sz="1100" b="0" i="0" u="sng" strike="noStrike" cap="none" baseline="0" dirty="0" smtClean="0">
                <a:solidFill>
                  <a:srgbClr val="000000"/>
                </a:solidFill>
                <a:effectLst/>
                <a:cs typeface="Arial"/>
                <a:sym typeface="Arial"/>
              </a:rPr>
              <a:t> კომენტარი - </a:t>
            </a:r>
            <a:r>
              <a:rPr lang="ka-GE" sz="1100" b="0" i="0" u="sng" strike="noStrike" cap="none" dirty="0" smtClean="0">
                <a:solidFill>
                  <a:srgbClr val="000000"/>
                </a:solidFill>
                <a:effectLst/>
                <a:cs typeface="Arial"/>
                <a:sym typeface="Arial"/>
              </a:rPr>
              <a:t>კომენტარი:</a:t>
            </a:r>
            <a:r>
              <a:rPr lang="ka-GE" sz="1100" b="0" i="0" u="sng" strike="noStrike" cap="none" baseline="0" dirty="0" smtClean="0">
                <a:solidFill>
                  <a:srgbClr val="000000"/>
                </a:solidFill>
                <a:effectLst/>
                <a:cs typeface="Arial"/>
                <a:sym typeface="Arial"/>
              </a:rPr>
              <a:t> </a:t>
            </a:r>
            <a:r>
              <a:rPr lang="en-US" dirty="0" smtClean="0"/>
              <a:t> </a:t>
            </a:r>
            <a:r>
              <a:rPr lang="ka-GE" dirty="0" smtClean="0"/>
              <a:t>“ეს არასწორი ინფორმაციაა. ეს პროგრამა აღარ მოქმედებს, </a:t>
            </a:r>
            <a:r>
              <a:rPr lang="ka-GE" dirty="0" err="1" smtClean="0"/>
              <a:t>რადაგანაც</a:t>
            </a:r>
            <a:r>
              <a:rPr lang="ka-GE" dirty="0" smtClean="0"/>
              <a:t>, </a:t>
            </a:r>
            <a:r>
              <a:rPr lang="ka-GE" dirty="0" err="1" smtClean="0"/>
              <a:t>უკრიტერიუმოდ</a:t>
            </a:r>
            <a:r>
              <a:rPr lang="ka-GE" dirty="0" smtClean="0"/>
              <a:t> და ორგანიზებული პროცესის მართვის გარეშე შეჭრილი პირების როტაცია ვერ ხდება და ფაქტობრივ მფლობელობას ამ საკუთრებაზე ერთი და იგივე ოჯახები ახორციელებენ, შესაბამისად, მუნიციპალიტეტი ამ სერვისს ვეღარავის სთავაზობს.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ka-GE"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ka-GE" dirty="0" smtClean="0"/>
              <a:t>აღნიშნული პროგრამის</a:t>
            </a:r>
            <a:r>
              <a:rPr lang="ka-GE" baseline="0" dirty="0" smtClean="0"/>
              <a:t> შესახებ - </a:t>
            </a:r>
            <a:r>
              <a:rPr lang="ka-GE" sz="1100" b="0" i="0" u="none" strike="noStrike" cap="none" dirty="0" smtClean="0">
                <a:solidFill>
                  <a:srgbClr val="000000"/>
                </a:solidFill>
                <a:effectLst/>
                <a:latin typeface="Arial"/>
                <a:ea typeface="Arial"/>
                <a:cs typeface="Arial"/>
                <a:sym typeface="Arial"/>
              </a:rPr>
              <a:t>პროგრამის ინიციატორი შვეიცარიის განვითარებისა და თანამშრომლობის სააგენტო (</a:t>
            </a:r>
            <a:r>
              <a:rPr lang="ka-GE" sz="1100" b="0" i="0" u="none" strike="noStrike" cap="none" dirty="0" err="1" smtClean="0">
                <a:solidFill>
                  <a:srgbClr val="000000"/>
                </a:solidFill>
                <a:effectLst/>
                <a:latin typeface="Arial"/>
                <a:ea typeface="Arial"/>
                <a:cs typeface="Arial"/>
                <a:sym typeface="Arial"/>
              </a:rPr>
              <a:t>შედგომში</a:t>
            </a:r>
            <a:r>
              <a:rPr lang="ka-GE" sz="1100" b="0" i="0" u="none" strike="noStrike" cap="none" dirty="0" smtClean="0">
                <a:solidFill>
                  <a:srgbClr val="000000"/>
                </a:solidFill>
                <a:effectLst/>
                <a:latin typeface="Arial"/>
                <a:ea typeface="Arial"/>
                <a:cs typeface="Arial"/>
                <a:sym typeface="Arial"/>
              </a:rPr>
              <a:t> SDC) იყო. პროგრამის უპირველესი მიზანი იყო უსახლკარო პირების, ადგილობრივი მოწყვლადი ჯგუფების და იძულებით გადაადგილებული პირების მდგრადი გრძელვადიანი საცხოვრისით უზრუნველყოფა. SDC-</a:t>
            </a:r>
            <a:r>
              <a:rPr lang="de-DE" sz="1100" b="0" i="0" u="none" strike="noStrike" cap="none" dirty="0" smtClean="0">
                <a:solidFill>
                  <a:srgbClr val="000000"/>
                </a:solidFill>
                <a:effectLst/>
                <a:latin typeface="Arial"/>
                <a:ea typeface="Arial"/>
                <a:cs typeface="Arial"/>
                <a:sym typeface="Arial"/>
              </a:rPr>
              <a:t>მ </a:t>
            </a:r>
            <a:r>
              <a:rPr lang="ka-GE" sz="1100" b="0" i="0" u="none" strike="noStrike" cap="none" dirty="0" smtClean="0">
                <a:solidFill>
                  <a:srgbClr val="000000"/>
                </a:solidFill>
                <a:effectLst/>
                <a:latin typeface="Arial"/>
                <a:ea typeface="Arial"/>
                <a:cs typeface="Arial"/>
                <a:sym typeface="Arial"/>
              </a:rPr>
              <a:t>საქართველოს რამდენიმე ქალაქში სოციალური საცხოვრებლების მშენებლობა დაიწყო: თბილისი, ქუთაისი, გორი, ზუგდიდი, რუსთავი, ბათუმი და ბოლნისი. მშენებლობის დასრულების შემდეგ ყველა სოციალური საცხოვრისი შესაბამისი მუნიციპალიტეტის მფლობელობაში გადავიდა. </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78871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3092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44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6f91993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77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73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e45a773d2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e45a773d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e45a773d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e45a773d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e45a773d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e45a773d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45a773d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45a773d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e45a773d2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e45a773d2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697050" y="1335250"/>
            <a:ext cx="7749900" cy="168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საცხო</a:t>
            </a:r>
            <a:r>
              <a:rPr lang="ka-GE" dirty="0" smtClean="0"/>
              <a:t>ვ</a:t>
            </a:r>
            <a:r>
              <a:rPr lang="en" dirty="0" smtClean="0"/>
              <a:t>რისის </a:t>
            </a:r>
            <a:r>
              <a:rPr lang="ka-GE" dirty="0" smtClean="0"/>
              <a:t>პოლიტიკის დოკუმენტის </a:t>
            </a:r>
            <a:r>
              <a:rPr lang="en" dirty="0" smtClean="0"/>
              <a:t>შემუშავების </a:t>
            </a:r>
            <a:r>
              <a:rPr lang="en" dirty="0"/>
              <a:t>პროცესი</a:t>
            </a:r>
            <a:endParaRPr dirty="0"/>
          </a:p>
        </p:txBody>
      </p:sp>
      <p:pic>
        <p:nvPicPr>
          <p:cNvPr id="87" name="Google Shape;87;p13"/>
          <p:cNvPicPr preferRelativeResize="0"/>
          <p:nvPr/>
        </p:nvPicPr>
        <p:blipFill>
          <a:blip r:embed="rId3">
            <a:alphaModFix/>
          </a:blip>
          <a:stretch>
            <a:fillRect/>
          </a:stretch>
        </p:blipFill>
        <p:spPr>
          <a:xfrm>
            <a:off x="2681850" y="3881800"/>
            <a:ext cx="3228975" cy="5715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body" idx="1"/>
          </p:nvPr>
        </p:nvSpPr>
        <p:spPr>
          <a:xfrm>
            <a:off x="676000" y="12543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graphicFrame>
        <p:nvGraphicFramePr>
          <p:cNvPr id="142" name="Google Shape;142;p20"/>
          <p:cNvGraphicFramePr/>
          <p:nvPr>
            <p:extLst>
              <p:ext uri="{D42A27DB-BD31-4B8C-83A1-F6EECF244321}">
                <p14:modId xmlns:p14="http://schemas.microsoft.com/office/powerpoint/2010/main" val="248365021"/>
              </p:ext>
            </p:extLst>
          </p:nvPr>
        </p:nvGraphicFramePr>
        <p:xfrm>
          <a:off x="676000" y="496879"/>
          <a:ext cx="7802325" cy="4646621"/>
        </p:xfrm>
        <a:graphic>
          <a:graphicData uri="http://schemas.openxmlformats.org/drawingml/2006/table">
            <a:tbl>
              <a:tblPr>
                <a:noFill/>
                <a:tableStyleId>{4F7E4C89-C143-4E90-BCA7-53076E66865C}</a:tableStyleId>
              </a:tblPr>
              <a:tblGrid>
                <a:gridCol w="2600775">
                  <a:extLst>
                    <a:ext uri="{9D8B030D-6E8A-4147-A177-3AD203B41FA5}">
                      <a16:colId xmlns:a16="http://schemas.microsoft.com/office/drawing/2014/main" val="20000"/>
                    </a:ext>
                  </a:extLst>
                </a:gridCol>
                <a:gridCol w="2600775">
                  <a:extLst>
                    <a:ext uri="{9D8B030D-6E8A-4147-A177-3AD203B41FA5}">
                      <a16:colId xmlns:a16="http://schemas.microsoft.com/office/drawing/2014/main" val="20001"/>
                    </a:ext>
                  </a:extLst>
                </a:gridCol>
                <a:gridCol w="2600775">
                  <a:extLst>
                    <a:ext uri="{9D8B030D-6E8A-4147-A177-3AD203B41FA5}">
                      <a16:colId xmlns:a16="http://schemas.microsoft.com/office/drawing/2014/main" val="20002"/>
                    </a:ext>
                  </a:extLst>
                </a:gridCol>
              </a:tblGrid>
              <a:tr h="395458">
                <a:tc>
                  <a:txBody>
                    <a:bodyPr/>
                    <a:lstStyle/>
                    <a:p>
                      <a:pPr marL="0" lvl="0" indent="0" algn="ctr" rtl="0">
                        <a:spcBef>
                          <a:spcPts val="0"/>
                        </a:spcBef>
                        <a:spcAft>
                          <a:spcPts val="0"/>
                        </a:spcAft>
                        <a:buNone/>
                      </a:pPr>
                      <a:r>
                        <a:rPr lang="en" b="1" dirty="0"/>
                        <a:t>განსახორციელებელი</a:t>
                      </a:r>
                      <a:endParaRPr b="1" dirty="0"/>
                    </a:p>
                  </a:txBody>
                  <a:tcPr marL="91425" marR="91425" marT="91425" marB="91425"/>
                </a:tc>
                <a:tc>
                  <a:txBody>
                    <a:bodyPr/>
                    <a:lstStyle/>
                    <a:p>
                      <a:pPr marL="0" lvl="0" indent="0" algn="ctr" rtl="0">
                        <a:spcBef>
                          <a:spcPts val="0"/>
                        </a:spcBef>
                        <a:spcAft>
                          <a:spcPts val="0"/>
                        </a:spcAft>
                        <a:buNone/>
                      </a:pPr>
                      <a:r>
                        <a:rPr lang="en" b="1" dirty="0"/>
                        <a:t>განხორციელების დონე</a:t>
                      </a:r>
                      <a:endParaRPr b="1" dirty="0"/>
                    </a:p>
                  </a:txBody>
                  <a:tcPr marL="91425" marR="91425" marT="91425" marB="91425"/>
                </a:tc>
                <a:tc>
                  <a:txBody>
                    <a:bodyPr/>
                    <a:lstStyle/>
                    <a:p>
                      <a:pPr marL="0" lvl="0" indent="0" algn="ctr" rtl="0">
                        <a:spcBef>
                          <a:spcPts val="0"/>
                        </a:spcBef>
                        <a:spcAft>
                          <a:spcPts val="0"/>
                        </a:spcAft>
                        <a:buNone/>
                      </a:pPr>
                      <a:r>
                        <a:rPr lang="en" b="1" dirty="0"/>
                        <a:t>შედეგი</a:t>
                      </a:r>
                      <a:endParaRPr b="1" dirty="0"/>
                    </a:p>
                  </a:txBody>
                  <a:tcPr marL="91425" marR="91425" marT="91425" marB="91425"/>
                </a:tc>
                <a:extLst>
                  <a:ext uri="{0D108BD9-81ED-4DB2-BD59-A6C34878D82A}">
                    <a16:rowId xmlns:a16="http://schemas.microsoft.com/office/drawing/2014/main" val="10000"/>
                  </a:ext>
                </a:extLst>
              </a:tr>
              <a:tr h="817847">
                <a:tc>
                  <a:txBody>
                    <a:bodyPr/>
                    <a:lstStyle/>
                    <a:p>
                      <a:pPr marL="0" lvl="0" indent="0" algn="l" rtl="0">
                        <a:spcBef>
                          <a:spcPts val="0"/>
                        </a:spcBef>
                        <a:spcAft>
                          <a:spcPts val="0"/>
                        </a:spcAft>
                        <a:buNone/>
                      </a:pPr>
                      <a:r>
                        <a:rPr lang="en" b="1" dirty="0"/>
                        <a:t>სიტუაციის ანალიზი</a:t>
                      </a:r>
                      <a:endParaRPr b="1" dirty="0"/>
                    </a:p>
                  </a:txBody>
                  <a:tcPr marL="91425" marR="91425" marT="91425" marB="91425"/>
                </a:tc>
                <a:tc>
                  <a:txBody>
                    <a:bodyPr/>
                    <a:lstStyle/>
                    <a:p>
                      <a:pPr marL="0" lvl="0" indent="0" algn="l" rtl="0">
                        <a:spcBef>
                          <a:spcPts val="0"/>
                        </a:spcBef>
                        <a:spcAft>
                          <a:spcPts val="0"/>
                        </a:spcAft>
                        <a:buNone/>
                      </a:pPr>
                      <a:r>
                        <a:rPr lang="en"/>
                        <a:t>დაწყებულია მუშაობა</a:t>
                      </a:r>
                      <a:endParaRPr/>
                    </a:p>
                  </a:txBody>
                  <a:tcPr marL="91425" marR="91425" marT="91425" marB="91425"/>
                </a:tc>
                <a:tc>
                  <a:txBody>
                    <a:bodyPr/>
                    <a:lstStyle/>
                    <a:p>
                      <a:pPr marL="0" lvl="0" indent="0" algn="l" rtl="0">
                        <a:spcBef>
                          <a:spcPts val="0"/>
                        </a:spcBef>
                        <a:spcAft>
                          <a:spcPts val="0"/>
                        </a:spcAft>
                        <a:buNone/>
                      </a:pPr>
                      <a:r>
                        <a:rPr lang="en"/>
                        <a:t>მომზადებულია დოკუმენტის სამუშაო ვერსია და პრობლემის ხე</a:t>
                      </a:r>
                      <a:endParaRPr/>
                    </a:p>
                  </a:txBody>
                  <a:tcPr marL="91425" marR="91425" marT="91425" marB="91425"/>
                </a:tc>
                <a:extLst>
                  <a:ext uri="{0D108BD9-81ED-4DB2-BD59-A6C34878D82A}">
                    <a16:rowId xmlns:a16="http://schemas.microsoft.com/office/drawing/2014/main" val="10001"/>
                  </a:ext>
                </a:extLst>
              </a:tr>
              <a:tr h="401539">
                <a:tc>
                  <a:txBody>
                    <a:bodyPr/>
                    <a:lstStyle/>
                    <a:p>
                      <a:pPr marL="0" lvl="0" indent="0" algn="l" rtl="0">
                        <a:spcBef>
                          <a:spcPts val="0"/>
                        </a:spcBef>
                        <a:spcAft>
                          <a:spcPts val="0"/>
                        </a:spcAft>
                        <a:buNone/>
                      </a:pPr>
                      <a:r>
                        <a:rPr lang="en" b="1"/>
                        <a:t>პრიორიტეტიზაცია</a:t>
                      </a:r>
                      <a:endParaRPr b="1"/>
                    </a:p>
                  </a:txBody>
                  <a:tcPr marL="91425" marR="91425" marT="91425" marB="91425"/>
                </a:tc>
                <a:tc>
                  <a:txBody>
                    <a:bodyPr/>
                    <a:lstStyle/>
                    <a:p>
                      <a:pPr marL="0" lvl="0" indent="0" algn="l" rtl="0">
                        <a:spcBef>
                          <a:spcPts val="0"/>
                        </a:spcBef>
                        <a:spcAft>
                          <a:spcPts val="0"/>
                        </a:spcAft>
                        <a:buNone/>
                      </a:pPr>
                      <a:r>
                        <a:rPr lang="en"/>
                        <a:t>დაწყებულია მუშაობა</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06665">
                <a:tc>
                  <a:txBody>
                    <a:bodyPr/>
                    <a:lstStyle/>
                    <a:p>
                      <a:pPr marL="0" lvl="0" indent="0" algn="l" rtl="0">
                        <a:spcBef>
                          <a:spcPts val="0"/>
                        </a:spcBef>
                        <a:spcAft>
                          <a:spcPts val="0"/>
                        </a:spcAft>
                        <a:buNone/>
                      </a:pPr>
                      <a:r>
                        <a:rPr lang="en" b="1"/>
                        <a:t>მიზნებისა და ამოცანების განსაზღვრა</a:t>
                      </a:r>
                      <a:endParaRPr b="1"/>
                    </a:p>
                  </a:txBody>
                  <a:tcPr marL="91425" marR="91425" marT="91425" marB="91425"/>
                </a:tc>
                <a:tc>
                  <a:txBody>
                    <a:bodyPr/>
                    <a:lstStyle/>
                    <a:p>
                      <a:pPr marL="0" lvl="0" indent="0" algn="l" rtl="0">
                        <a:spcBef>
                          <a:spcPts val="0"/>
                        </a:spcBef>
                        <a:spcAft>
                          <a:spcPts val="0"/>
                        </a:spcAft>
                        <a:buNone/>
                      </a:pPr>
                      <a:r>
                        <a:rPr lang="en"/>
                        <a:t>დაწყებულია მუშაობა</a:t>
                      </a:r>
                      <a:endParaRPr/>
                    </a:p>
                  </a:txBody>
                  <a:tcPr marL="91425" marR="91425" marT="91425" marB="91425"/>
                </a:tc>
                <a:tc>
                  <a:txBody>
                    <a:bodyPr/>
                    <a:lstStyle/>
                    <a:p>
                      <a:pPr marL="0" lvl="0" indent="0" algn="l" rtl="0">
                        <a:spcBef>
                          <a:spcPts val="0"/>
                        </a:spcBef>
                        <a:spcAft>
                          <a:spcPts val="0"/>
                        </a:spcAft>
                        <a:buNone/>
                      </a:pPr>
                      <a:r>
                        <a:rPr lang="en" dirty="0"/>
                        <a:t>მომზადებულია სამუშაო ვერსია</a:t>
                      </a:r>
                      <a:endParaRPr dirty="0"/>
                    </a:p>
                  </a:txBody>
                  <a:tcPr marL="91425" marR="91425" marT="91425" marB="91425"/>
                </a:tc>
                <a:extLst>
                  <a:ext uri="{0D108BD9-81ED-4DB2-BD59-A6C34878D82A}">
                    <a16:rowId xmlns:a16="http://schemas.microsoft.com/office/drawing/2014/main" val="10003"/>
                  </a:ext>
                </a:extLst>
              </a:tr>
              <a:tr h="606665">
                <a:tc>
                  <a:txBody>
                    <a:bodyPr/>
                    <a:lstStyle/>
                    <a:p>
                      <a:pPr marL="0" lvl="0" indent="0" algn="l" rtl="0">
                        <a:spcBef>
                          <a:spcPts val="0"/>
                        </a:spcBef>
                        <a:spcAft>
                          <a:spcPts val="0"/>
                        </a:spcAft>
                        <a:buNone/>
                      </a:pPr>
                      <a:r>
                        <a:rPr lang="en" b="1"/>
                        <a:t>ინდიკატორების და მაჩვენებლების განსაზღვრა</a:t>
                      </a:r>
                      <a:endParaRPr b="1"/>
                    </a:p>
                  </a:txBody>
                  <a:tcPr marL="91425" marR="91425" marT="91425" marB="91425"/>
                </a:tc>
                <a:tc>
                  <a:txBody>
                    <a:bodyPr/>
                    <a:lstStyle/>
                    <a:p>
                      <a:pPr marL="0" lvl="0" indent="0" algn="l" rtl="0">
                        <a:spcBef>
                          <a:spcPts val="0"/>
                        </a:spcBef>
                        <a:spcAft>
                          <a:spcPts val="0"/>
                        </a:spcAft>
                        <a:buNone/>
                      </a:pPr>
                      <a:r>
                        <a:rPr lang="en"/>
                        <a:t>პროცესი არ დაწყებულა</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606665">
                <a:tc>
                  <a:txBody>
                    <a:bodyPr/>
                    <a:lstStyle/>
                    <a:p>
                      <a:pPr marL="0" lvl="0" indent="0" algn="l" rtl="0">
                        <a:spcBef>
                          <a:spcPts val="0"/>
                        </a:spcBef>
                        <a:spcAft>
                          <a:spcPts val="0"/>
                        </a:spcAft>
                        <a:buNone/>
                      </a:pPr>
                      <a:r>
                        <a:rPr lang="en" b="1"/>
                        <a:t>სამოქმედო გეგმის შემუშავება</a:t>
                      </a:r>
                      <a:endParaRPr b="1"/>
                    </a:p>
                  </a:txBody>
                  <a:tcPr marL="91425" marR="91425" marT="91425" marB="91425"/>
                </a:tc>
                <a:tc>
                  <a:txBody>
                    <a:bodyPr/>
                    <a:lstStyle/>
                    <a:p>
                      <a:pPr marL="0" lvl="0" indent="0" algn="l" rtl="0">
                        <a:spcBef>
                          <a:spcPts val="0"/>
                        </a:spcBef>
                        <a:spcAft>
                          <a:spcPts val="0"/>
                        </a:spcAft>
                        <a:buNone/>
                      </a:pPr>
                      <a:r>
                        <a:rPr lang="en" dirty="0"/>
                        <a:t>პროცესი არ დაწყებულა</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99299">
                <a:tc>
                  <a:txBody>
                    <a:bodyPr/>
                    <a:lstStyle/>
                    <a:p>
                      <a:pPr marL="0" lvl="0" indent="0" algn="l" rtl="0">
                        <a:spcBef>
                          <a:spcPts val="0"/>
                        </a:spcBef>
                        <a:spcAft>
                          <a:spcPts val="0"/>
                        </a:spcAft>
                        <a:buNone/>
                      </a:pPr>
                      <a:r>
                        <a:rPr lang="en" b="1"/>
                        <a:t>ბიუჯეტირება</a:t>
                      </a:r>
                      <a:endParaRPr b="1"/>
                    </a:p>
                  </a:txBody>
                  <a:tcPr marL="91425" marR="91425" marT="91425" marB="91425"/>
                </a:tc>
                <a:tc>
                  <a:txBody>
                    <a:bodyPr/>
                    <a:lstStyle/>
                    <a:p>
                      <a:pPr marL="0" lvl="0" indent="0" algn="l" rtl="0">
                        <a:spcBef>
                          <a:spcPts val="0"/>
                        </a:spcBef>
                        <a:spcAft>
                          <a:spcPts val="0"/>
                        </a:spcAft>
                        <a:buNone/>
                      </a:pPr>
                      <a:r>
                        <a:rPr lang="en" dirty="0"/>
                        <a:t>პროცესი არ დაწყებულა</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401539">
                <a:tc>
                  <a:txBody>
                    <a:bodyPr/>
                    <a:lstStyle/>
                    <a:p>
                      <a:pPr marL="0" lvl="0" indent="0" algn="l" rtl="0">
                        <a:spcBef>
                          <a:spcPts val="0"/>
                        </a:spcBef>
                        <a:spcAft>
                          <a:spcPts val="0"/>
                        </a:spcAft>
                        <a:buNone/>
                      </a:pPr>
                      <a:r>
                        <a:rPr lang="en" b="1"/>
                        <a:t>საჯარო კონსულტაციები</a:t>
                      </a:r>
                      <a:endParaRPr b="1"/>
                    </a:p>
                  </a:txBody>
                  <a:tcPr marL="91425" marR="91425" marT="91425" marB="91425"/>
                </a:tc>
                <a:tc>
                  <a:txBody>
                    <a:bodyPr/>
                    <a:lstStyle/>
                    <a:p>
                      <a:pPr marL="0" lvl="0" indent="0" algn="l" rtl="0">
                        <a:spcBef>
                          <a:spcPts val="0"/>
                        </a:spcBef>
                        <a:spcAft>
                          <a:spcPts val="0"/>
                        </a:spcAft>
                        <a:buNone/>
                      </a:pPr>
                      <a:r>
                        <a:rPr lang="ka-GE" dirty="0" smtClean="0"/>
                        <a:t>პროცესი</a:t>
                      </a:r>
                      <a:r>
                        <a:rPr lang="ka-GE" baseline="0" dirty="0" smtClean="0"/>
                        <a:t> </a:t>
                      </a:r>
                      <a:r>
                        <a:rPr lang="en" dirty="0" smtClean="0"/>
                        <a:t>არ </a:t>
                      </a:r>
                      <a:r>
                        <a:rPr lang="en" dirty="0"/>
                        <a:t>დაწყებულა</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99299">
                <a:tc>
                  <a:txBody>
                    <a:bodyPr/>
                    <a:lstStyle/>
                    <a:p>
                      <a:pPr marL="0" lvl="0" indent="0" algn="l" rtl="0">
                        <a:spcBef>
                          <a:spcPts val="0"/>
                        </a:spcBef>
                        <a:spcAft>
                          <a:spcPts val="0"/>
                        </a:spcAft>
                        <a:buNone/>
                      </a:pPr>
                      <a:r>
                        <a:rPr lang="en" b="1" dirty="0"/>
                        <a:t>დამტკიცება</a:t>
                      </a:r>
                      <a:endParaRPr b="1" dirty="0"/>
                    </a:p>
                  </a:txBody>
                  <a:tcPr marL="91425" marR="91425" marT="91425" marB="91425"/>
                </a:tc>
                <a:tc>
                  <a:txBody>
                    <a:bodyPr/>
                    <a:lstStyle/>
                    <a:p>
                      <a:pPr marL="0" lvl="0" indent="0" algn="l" rtl="0">
                        <a:spcBef>
                          <a:spcPts val="0"/>
                        </a:spcBef>
                        <a:spcAft>
                          <a:spcPts val="0"/>
                        </a:spcAft>
                        <a:buNone/>
                      </a:pPr>
                      <a:r>
                        <a:rPr lang="ka-GE" dirty="0" smtClean="0"/>
                        <a:t>პროცესი </a:t>
                      </a:r>
                      <a:r>
                        <a:rPr lang="en" dirty="0" smtClean="0"/>
                        <a:t>არ </a:t>
                      </a:r>
                      <a:r>
                        <a:rPr lang="en" dirty="0"/>
                        <a:t>დაწყებულა</a:t>
                      </a: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8"/>
                  </a:ext>
                </a:extLst>
              </a:tr>
            </a:tbl>
          </a:graphicData>
        </a:graphic>
      </p:graphicFrame>
      <p:sp>
        <p:nvSpPr>
          <p:cNvPr id="143" name="Google Shape;143;p20"/>
          <p:cNvSpPr txBox="1">
            <a:spLocks noGrp="1"/>
          </p:cNvSpPr>
          <p:nvPr>
            <p:ph type="title"/>
          </p:nvPr>
        </p:nvSpPr>
        <p:spPr>
          <a:xfrm>
            <a:off x="815400" y="0"/>
            <a:ext cx="7282520" cy="22650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smtClean="0"/>
              <a:t>განსახორციელებ</a:t>
            </a:r>
            <a:r>
              <a:rPr lang="ka-GE" sz="2200" dirty="0" smtClean="0"/>
              <a:t>ე</a:t>
            </a:r>
            <a:r>
              <a:rPr lang="en" sz="2200" dirty="0" smtClean="0"/>
              <a:t>ლი </a:t>
            </a:r>
            <a:r>
              <a:rPr lang="en" sz="2200" dirty="0"/>
              <a:t>საქმიანობები</a:t>
            </a:r>
            <a:endParaRPr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42613" y="1317071"/>
            <a:ext cx="4153862" cy="322725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უსახლკარობის განმარტების მნიშველობა </a:t>
            </a:r>
            <a:r>
              <a:rPr lang="ka-GE" sz="3200" dirty="0" smtClean="0"/>
              <a:t>პოლიტიკის დოკუმენტის</a:t>
            </a:r>
            <a:r>
              <a:rPr lang="en" sz="3200" dirty="0" smtClean="0"/>
              <a:t> </a:t>
            </a:r>
            <a:r>
              <a:rPr lang="en" sz="3200" dirty="0"/>
              <a:t>შემუშავების პროცესისთვის</a:t>
            </a:r>
            <a:endParaRPr sz="3200" dirty="0"/>
          </a:p>
        </p:txBody>
      </p:sp>
      <p:sp>
        <p:nvSpPr>
          <p:cNvPr id="149" name="Google Shape;149;p21"/>
          <p:cNvSpPr txBox="1">
            <a:spLocks noGrp="1"/>
          </p:cNvSpPr>
          <p:nvPr>
            <p:ph type="body" idx="2"/>
          </p:nvPr>
        </p:nvSpPr>
        <p:spPr>
          <a:xfrm>
            <a:off x="4572000" y="0"/>
            <a:ext cx="4572300" cy="5143500"/>
          </a:xfrm>
          <a:prstGeom prst="rect">
            <a:avLst/>
          </a:prstGeom>
        </p:spPr>
        <p:txBody>
          <a:bodyPr spcFirstLastPara="1" wrap="square" lIns="91425" tIns="91425" rIns="91425" bIns="91425" anchor="t" anchorCtr="0">
            <a:noAutofit/>
          </a:bodyPr>
          <a:lstStyle/>
          <a:p>
            <a:pPr marL="146050" lvl="0" indent="0" algn="just" rtl="0">
              <a:spcBef>
                <a:spcPts val="1600"/>
              </a:spcBef>
              <a:spcAft>
                <a:spcPts val="0"/>
              </a:spcAft>
              <a:buClr>
                <a:srgbClr val="000000"/>
              </a:buClr>
              <a:buSzPts val="1300"/>
              <a:buNone/>
            </a:pPr>
            <a:endParaRPr lang="ka-GE" dirty="0" smtClean="0">
              <a:solidFill>
                <a:srgbClr val="000000"/>
              </a:solidFill>
              <a:latin typeface="Times New Roman"/>
              <a:ea typeface="Times New Roman"/>
              <a:cs typeface="Times New Roman"/>
              <a:sym typeface="Times New Roman"/>
            </a:endParaRPr>
          </a:p>
          <a:p>
            <a:pPr marL="146050" lvl="0" indent="0" algn="just" rtl="0">
              <a:spcBef>
                <a:spcPts val="1600"/>
              </a:spcBef>
              <a:spcAft>
                <a:spcPts val="0"/>
              </a:spcAft>
              <a:buClr>
                <a:srgbClr val="000000"/>
              </a:buClr>
              <a:buSzPts val="1300"/>
              <a:buNone/>
            </a:pPr>
            <a:endParaRPr lang="ka-GE" dirty="0">
              <a:solidFill>
                <a:srgbClr val="000000"/>
              </a:solidFill>
              <a:latin typeface="Times New Roman"/>
              <a:ea typeface="Times New Roman"/>
              <a:cs typeface="Times New Roman"/>
              <a:sym typeface="Times New Roman"/>
            </a:endParaRPr>
          </a:p>
          <a:p>
            <a:pPr marL="146050" lvl="0" indent="0" algn="just" rtl="0">
              <a:spcBef>
                <a:spcPts val="1600"/>
              </a:spcBef>
              <a:spcAft>
                <a:spcPts val="0"/>
              </a:spcAft>
              <a:buClr>
                <a:srgbClr val="000000"/>
              </a:buClr>
              <a:buSzPts val="1300"/>
              <a:buNone/>
            </a:pPr>
            <a:endParaRPr lang="ka-GE" dirty="0" smtClean="0">
              <a:solidFill>
                <a:srgbClr val="000000"/>
              </a:solidFill>
              <a:latin typeface="Times New Roman"/>
              <a:ea typeface="Times New Roman"/>
              <a:cs typeface="Times New Roman"/>
              <a:sym typeface="Times New Roman"/>
            </a:endParaRPr>
          </a:p>
          <a:p>
            <a:pPr marL="146050" lvl="0" indent="0" algn="just" rtl="0">
              <a:spcBef>
                <a:spcPts val="1600"/>
              </a:spcBef>
              <a:spcAft>
                <a:spcPts val="0"/>
              </a:spcAft>
              <a:buClr>
                <a:srgbClr val="000000"/>
              </a:buClr>
              <a:buSzPts val="1300"/>
              <a:buNone/>
            </a:pPr>
            <a:r>
              <a:rPr lang="en" sz="1800" dirty="0" smtClean="0">
                <a:solidFill>
                  <a:srgbClr val="000000"/>
                </a:solidFill>
                <a:latin typeface="Times New Roman"/>
                <a:ea typeface="Times New Roman"/>
                <a:cs typeface="Times New Roman"/>
                <a:sym typeface="Times New Roman"/>
              </a:rPr>
              <a:t>საჭიროა კონკრეტული </a:t>
            </a:r>
            <a:r>
              <a:rPr lang="en" sz="1800" dirty="0">
                <a:solidFill>
                  <a:srgbClr val="000000"/>
                </a:solidFill>
                <a:latin typeface="Times New Roman"/>
                <a:ea typeface="Times New Roman"/>
                <a:cs typeface="Times New Roman"/>
                <a:sym typeface="Times New Roman"/>
              </a:rPr>
              <a:t>და ამომწურავი განმარტების ჩამოყალიბება, რომელიც პრიორიტეტების, მიზნებისა და ამოცანების შემუშავების პროცესში მნიშვნელოვან როლს შეასრულებს</a:t>
            </a:r>
            <a:endParaRPr sz="1800" dirty="0">
              <a:solidFill>
                <a:srgbClr val="000000"/>
              </a:solidFill>
              <a:latin typeface="Times New Roman"/>
              <a:ea typeface="Times New Roman"/>
              <a:cs typeface="Times New Roman"/>
              <a:sym typeface="Times New Roman"/>
            </a:endParaRPr>
          </a:p>
          <a:p>
            <a:pPr marL="457200" lvl="0" indent="0" algn="just" rtl="0">
              <a:spcBef>
                <a:spcPts val="1600"/>
              </a:spcBef>
              <a:spcAft>
                <a:spcPts val="0"/>
              </a:spcAft>
              <a:buNone/>
            </a:pPr>
            <a:endParaRPr dirty="0">
              <a:solidFill>
                <a:srgbClr val="000000"/>
              </a:solidFill>
              <a:latin typeface="Times New Roman"/>
              <a:ea typeface="Times New Roman"/>
              <a:cs typeface="Times New Roman"/>
              <a:sym typeface="Times New Roman"/>
            </a:endParaRPr>
          </a:p>
          <a:p>
            <a:pPr marL="457200" lvl="0" indent="0" algn="just" rtl="0">
              <a:spcBef>
                <a:spcPts val="1600"/>
              </a:spcBef>
              <a:spcAft>
                <a:spcPts val="0"/>
              </a:spcAft>
              <a:buNone/>
            </a:pPr>
            <a:endParaRPr dirty="0">
              <a:solidFill>
                <a:srgbClr val="000000"/>
              </a:solidFill>
              <a:latin typeface="Times New Roman"/>
              <a:ea typeface="Times New Roman"/>
              <a:cs typeface="Times New Roman"/>
              <a:sym typeface="Times New Roman"/>
            </a:endParaRPr>
          </a:p>
          <a:p>
            <a:pPr marL="457200" lvl="0" indent="0" algn="just" rtl="0">
              <a:spcBef>
                <a:spcPts val="1600"/>
              </a:spcBef>
              <a:spcAft>
                <a:spcPts val="0"/>
              </a:spcAft>
              <a:buNone/>
            </a:pPr>
            <a:endParaRPr sz="1100" b="1" dirty="0">
              <a:solidFill>
                <a:srgbClr val="000000"/>
              </a:solidFill>
              <a:latin typeface="Times New Roman"/>
              <a:ea typeface="Times New Roman"/>
              <a:cs typeface="Times New Roman"/>
              <a:sym typeface="Times New Roman"/>
            </a:endParaRPr>
          </a:p>
          <a:p>
            <a:pPr marL="0" lvl="0" indent="0" algn="just" rtl="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დროში გაწერილი პროცედურები</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p:nvPr/>
        </p:nvSpPr>
        <p:spPr>
          <a:xfrm>
            <a:off x="340934" y="2199000"/>
            <a:ext cx="1872300" cy="745500"/>
          </a:xfrm>
          <a:prstGeom prst="homePlate">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60" name="Google Shape;160;p23"/>
          <p:cNvSpPr txBox="1">
            <a:spLocks noGrp="1"/>
          </p:cNvSpPr>
          <p:nvPr>
            <p:ph type="body" idx="4294967295"/>
          </p:nvPr>
        </p:nvSpPr>
        <p:spPr>
          <a:xfrm>
            <a:off x="340923" y="2336550"/>
            <a:ext cx="14556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08-09/2020</a:t>
            </a:r>
            <a:endParaRPr>
              <a:solidFill>
                <a:schemeClr val="lt1"/>
              </a:solidFill>
            </a:endParaRPr>
          </a:p>
        </p:txBody>
      </p:sp>
      <p:grpSp>
        <p:nvGrpSpPr>
          <p:cNvPr id="161" name="Google Shape;161;p23"/>
          <p:cNvGrpSpPr/>
          <p:nvPr/>
        </p:nvGrpSpPr>
        <p:grpSpPr>
          <a:xfrm>
            <a:off x="912820" y="1610215"/>
            <a:ext cx="198900" cy="593656"/>
            <a:chOff x="777447" y="1610215"/>
            <a:chExt cx="198900" cy="593656"/>
          </a:xfrm>
        </p:grpSpPr>
        <p:cxnSp>
          <p:nvCxnSpPr>
            <p:cNvPr id="162" name="Google Shape;162;p23"/>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163" name="Google Shape;163;p23"/>
            <p:cNvSpPr/>
            <p:nvPr/>
          </p:nvSpPr>
          <p:spPr>
            <a:xfrm>
              <a:off x="777447"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23"/>
          <p:cNvSpPr txBox="1">
            <a:spLocks noGrp="1"/>
          </p:cNvSpPr>
          <p:nvPr>
            <p:ph type="body" idx="4294967295"/>
          </p:nvPr>
        </p:nvSpPr>
        <p:spPr>
          <a:xfrm>
            <a:off x="318375" y="374700"/>
            <a:ext cx="2242800" cy="906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a:solidFill>
                  <a:srgbClr val="000000"/>
                </a:solidFill>
              </a:rPr>
              <a:t>უსახლკარობის დეფინიციაზე შეთანხმება</a:t>
            </a:r>
            <a:endParaRPr sz="1600" dirty="0">
              <a:solidFill>
                <a:srgbClr val="000000"/>
              </a:solidFill>
            </a:endParaRPr>
          </a:p>
        </p:txBody>
      </p:sp>
      <p:sp>
        <p:nvSpPr>
          <p:cNvPr id="165" name="Google Shape;165;p23"/>
          <p:cNvSpPr/>
          <p:nvPr/>
        </p:nvSpPr>
        <p:spPr>
          <a:xfrm>
            <a:off x="1817054"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66" name="Google Shape;166;p23"/>
          <p:cNvSpPr txBox="1">
            <a:spLocks noGrp="1"/>
          </p:cNvSpPr>
          <p:nvPr>
            <p:ph type="body" idx="4294967295"/>
          </p:nvPr>
        </p:nvSpPr>
        <p:spPr>
          <a:xfrm>
            <a:off x="2126317"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09/2020</a:t>
            </a:r>
            <a:endParaRPr>
              <a:solidFill>
                <a:schemeClr val="lt1"/>
              </a:solidFill>
            </a:endParaRPr>
          </a:p>
        </p:txBody>
      </p:sp>
      <p:grpSp>
        <p:nvGrpSpPr>
          <p:cNvPr id="167" name="Google Shape;167;p23"/>
          <p:cNvGrpSpPr/>
          <p:nvPr/>
        </p:nvGrpSpPr>
        <p:grpSpPr>
          <a:xfrm>
            <a:off x="2266282" y="2938958"/>
            <a:ext cx="198900" cy="593656"/>
            <a:chOff x="2223534" y="2938958"/>
            <a:chExt cx="198900" cy="593656"/>
          </a:xfrm>
        </p:grpSpPr>
        <p:cxnSp>
          <p:nvCxnSpPr>
            <p:cNvPr id="168" name="Google Shape;168;p23"/>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169" name="Google Shape;169;p23"/>
            <p:cNvSpPr/>
            <p:nvPr/>
          </p:nvSpPr>
          <p:spPr>
            <a:xfrm rot="10800000" flipH="1">
              <a:off x="2223534"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23"/>
          <p:cNvSpPr txBox="1">
            <a:spLocks noGrp="1"/>
          </p:cNvSpPr>
          <p:nvPr>
            <p:ph type="body" idx="4294967295"/>
          </p:nvPr>
        </p:nvSpPr>
        <p:spPr>
          <a:xfrm>
            <a:off x="815925" y="3757725"/>
            <a:ext cx="2736900" cy="1189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a:solidFill>
                  <a:srgbClr val="000000"/>
                </a:solidFill>
              </a:rPr>
              <a:t>სიტიუაციის ანალიზის, პრობლემის იდენტიფიცირების  ეტაპის დასრულება</a:t>
            </a:r>
            <a:endParaRPr sz="1600" dirty="0">
              <a:solidFill>
                <a:srgbClr val="000000"/>
              </a:solidFill>
            </a:endParaRPr>
          </a:p>
        </p:txBody>
      </p:sp>
      <p:sp>
        <p:nvSpPr>
          <p:cNvPr id="171" name="Google Shape;171;p23"/>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72" name="Google Shape;172;p23"/>
          <p:cNvSpPr txBox="1">
            <a:spLocks noGrp="1"/>
          </p:cNvSpPr>
          <p:nvPr>
            <p:ph type="body" idx="4294967295"/>
          </p:nvPr>
        </p:nvSpPr>
        <p:spPr>
          <a:xfrm>
            <a:off x="3767755"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10/2020</a:t>
            </a:r>
            <a:endParaRPr>
              <a:solidFill>
                <a:schemeClr val="lt1"/>
              </a:solidFill>
            </a:endParaRPr>
          </a:p>
        </p:txBody>
      </p:sp>
      <p:grpSp>
        <p:nvGrpSpPr>
          <p:cNvPr id="173" name="Google Shape;173;p23"/>
          <p:cNvGrpSpPr/>
          <p:nvPr/>
        </p:nvGrpSpPr>
        <p:grpSpPr>
          <a:xfrm>
            <a:off x="4203357" y="1610215"/>
            <a:ext cx="198900" cy="593656"/>
            <a:chOff x="3918084" y="1610215"/>
            <a:chExt cx="198900" cy="593656"/>
          </a:xfrm>
        </p:grpSpPr>
        <p:cxnSp>
          <p:nvCxnSpPr>
            <p:cNvPr id="174" name="Google Shape;174;p23"/>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175" name="Google Shape;175;p23"/>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3"/>
          <p:cNvSpPr txBox="1">
            <a:spLocks noGrp="1"/>
          </p:cNvSpPr>
          <p:nvPr>
            <p:ph type="body" idx="4294967295"/>
          </p:nvPr>
        </p:nvSpPr>
        <p:spPr>
          <a:xfrm>
            <a:off x="3181394" y="374700"/>
            <a:ext cx="2242800" cy="906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solidFill>
                  <a:srgbClr val="000000"/>
                </a:solidFill>
              </a:rPr>
              <a:t>ალტერნატივების შემუშავება </a:t>
            </a:r>
            <a:endParaRPr sz="1600">
              <a:solidFill>
                <a:srgbClr val="000000"/>
              </a:solidFill>
            </a:endParaRPr>
          </a:p>
        </p:txBody>
      </p:sp>
      <p:sp>
        <p:nvSpPr>
          <p:cNvPr id="177" name="Google Shape;177;p23"/>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78" name="Google Shape;178;p23"/>
          <p:cNvSpPr txBox="1">
            <a:spLocks noGrp="1"/>
          </p:cNvSpPr>
          <p:nvPr>
            <p:ph type="body" idx="4294967295"/>
          </p:nvPr>
        </p:nvSpPr>
        <p:spPr>
          <a:xfrm>
            <a:off x="5416699"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02/2021</a:t>
            </a:r>
            <a:endParaRPr>
              <a:solidFill>
                <a:schemeClr val="lt1"/>
              </a:solidFill>
            </a:endParaRPr>
          </a:p>
        </p:txBody>
      </p:sp>
      <p:grpSp>
        <p:nvGrpSpPr>
          <p:cNvPr id="179" name="Google Shape;179;p23"/>
          <p:cNvGrpSpPr/>
          <p:nvPr/>
        </p:nvGrpSpPr>
        <p:grpSpPr>
          <a:xfrm>
            <a:off x="5973070" y="2938958"/>
            <a:ext cx="198900" cy="593656"/>
            <a:chOff x="5958946" y="2938958"/>
            <a:chExt cx="198900" cy="593656"/>
          </a:xfrm>
        </p:grpSpPr>
        <p:cxnSp>
          <p:nvCxnSpPr>
            <p:cNvPr id="180" name="Google Shape;180;p23"/>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181" name="Google Shape;181;p23"/>
            <p:cNvSpPr/>
            <p:nvPr/>
          </p:nvSpPr>
          <p:spPr>
            <a:xfrm rot="10800000" flipH="1">
              <a:off x="5958946"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23"/>
          <p:cNvSpPr txBox="1">
            <a:spLocks noGrp="1"/>
          </p:cNvSpPr>
          <p:nvPr>
            <p:ph type="body" idx="4294967295"/>
          </p:nvPr>
        </p:nvSpPr>
        <p:spPr>
          <a:xfrm>
            <a:off x="5023600" y="3664625"/>
            <a:ext cx="2381700" cy="1282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a:solidFill>
                  <a:srgbClr val="000000"/>
                </a:solidFill>
              </a:rPr>
              <a:t>სტრატეგიისა და სამოქმედო გეგმის ლოგიკური ჩარჩოს საბოლოო დოკუმენტი</a:t>
            </a:r>
            <a:endParaRPr sz="1600" dirty="0">
              <a:solidFill>
                <a:srgbClr val="000000"/>
              </a:solidFill>
            </a:endParaRPr>
          </a:p>
        </p:txBody>
      </p:sp>
      <p:sp>
        <p:nvSpPr>
          <p:cNvPr id="183" name="Google Shape;183;p23"/>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84" name="Google Shape;184;p23"/>
          <p:cNvSpPr txBox="1">
            <a:spLocks noGrp="1"/>
          </p:cNvSpPr>
          <p:nvPr>
            <p:ph type="body" idx="4294967295"/>
          </p:nvPr>
        </p:nvSpPr>
        <p:spPr>
          <a:xfrm>
            <a:off x="7111512"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03/2021</a:t>
            </a:r>
            <a:endParaRPr>
              <a:solidFill>
                <a:schemeClr val="lt1"/>
              </a:solidFill>
            </a:endParaRPr>
          </a:p>
        </p:txBody>
      </p:sp>
      <p:grpSp>
        <p:nvGrpSpPr>
          <p:cNvPr id="185" name="Google Shape;185;p23"/>
          <p:cNvGrpSpPr/>
          <p:nvPr/>
        </p:nvGrpSpPr>
        <p:grpSpPr>
          <a:xfrm>
            <a:off x="7669807" y="1610215"/>
            <a:ext cx="198900" cy="593656"/>
            <a:chOff x="3918084" y="1610215"/>
            <a:chExt cx="198900" cy="593656"/>
          </a:xfrm>
        </p:grpSpPr>
        <p:cxnSp>
          <p:nvCxnSpPr>
            <p:cNvPr id="186" name="Google Shape;186;p23"/>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187" name="Google Shape;187;p23"/>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23"/>
          <p:cNvSpPr txBox="1">
            <a:spLocks noGrp="1"/>
          </p:cNvSpPr>
          <p:nvPr>
            <p:ph type="body" idx="4294967295"/>
          </p:nvPr>
        </p:nvSpPr>
        <p:spPr>
          <a:xfrm>
            <a:off x="5998130" y="68714"/>
            <a:ext cx="3145870" cy="144290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a:solidFill>
                  <a:srgbClr val="000000"/>
                </a:solidFill>
              </a:rPr>
              <a:t>სტრატეგიის და სამოქმედო გეგმის საბოლოო დოკუმენტის და დანართების </a:t>
            </a:r>
            <a:r>
              <a:rPr lang="ka-GE" sz="1600" dirty="0" smtClean="0">
                <a:solidFill>
                  <a:srgbClr val="000000"/>
                </a:solidFill>
              </a:rPr>
              <a:t>მთავრობაზე </a:t>
            </a:r>
            <a:r>
              <a:rPr lang="en" sz="1600" dirty="0" smtClean="0">
                <a:solidFill>
                  <a:srgbClr val="000000"/>
                </a:solidFill>
              </a:rPr>
              <a:t>დასამტკიცებლად </a:t>
            </a:r>
            <a:r>
              <a:rPr lang="en" sz="1600" dirty="0">
                <a:solidFill>
                  <a:srgbClr val="000000"/>
                </a:solidFill>
              </a:rPr>
              <a:t>წარდგენა</a:t>
            </a:r>
            <a:endParaRPr sz="1600"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697050" y="1335250"/>
            <a:ext cx="7749900" cy="168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ka-GE" dirty="0" smtClean="0"/>
              <a:t>არსებული მდგომარეობის მიმოხილვა</a:t>
            </a:r>
            <a:endParaRPr dirty="0"/>
          </a:p>
        </p:txBody>
      </p:sp>
      <p:pic>
        <p:nvPicPr>
          <p:cNvPr id="87" name="Google Shape;87;p13"/>
          <p:cNvPicPr preferRelativeResize="0"/>
          <p:nvPr/>
        </p:nvPicPr>
        <p:blipFill>
          <a:blip r:embed="rId3">
            <a:alphaModFix/>
          </a:blip>
          <a:stretch>
            <a:fillRect/>
          </a:stretch>
        </p:blipFill>
        <p:spPr>
          <a:xfrm>
            <a:off x="2681850" y="3881800"/>
            <a:ext cx="3228975" cy="571500"/>
          </a:xfrm>
          <a:prstGeom prst="rect">
            <a:avLst/>
          </a:prstGeom>
          <a:noFill/>
          <a:ln>
            <a:noFill/>
          </a:ln>
        </p:spPr>
      </p:pic>
    </p:spTree>
    <p:extLst>
      <p:ext uri="{BB962C8B-B14F-4D97-AF65-F5344CB8AC3E}">
        <p14:creationId xmlns:p14="http://schemas.microsoft.com/office/powerpoint/2010/main" val="3865727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85875" y="51000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ka-GE" dirty="0" smtClean="0"/>
              <a:t>საკანონმდებლო ჩარჩო</a:t>
            </a:r>
            <a:endParaRPr lang="ka-GE"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24" name="Google Shape;124;p17"/>
          <p:cNvSpPr/>
          <p:nvPr/>
        </p:nvSpPr>
        <p:spPr>
          <a:xfrm>
            <a:off x="1265897" y="1392572"/>
            <a:ext cx="6869700" cy="3390118"/>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27000" lvl="0" algn="ctr" rtl="0">
              <a:lnSpc>
                <a:spcPct val="115000"/>
              </a:lnSpc>
              <a:spcBef>
                <a:spcPts val="0"/>
              </a:spcBef>
              <a:spcAft>
                <a:spcPts val="0"/>
              </a:spcAft>
              <a:buSzPts val="1600"/>
            </a:pPr>
            <a:endParaRPr lang="en-US" sz="1800" dirty="0">
              <a:latin typeface="Lato"/>
              <a:ea typeface="Lato"/>
              <a:cs typeface="Lato"/>
              <a:sym typeface="Lato"/>
            </a:endParaRPr>
          </a:p>
          <a:p>
            <a:pPr marL="127000" lvl="0" algn="ctr" rtl="0">
              <a:lnSpc>
                <a:spcPct val="115000"/>
              </a:lnSpc>
              <a:spcBef>
                <a:spcPts val="0"/>
              </a:spcBef>
              <a:spcAft>
                <a:spcPts val="0"/>
              </a:spcAft>
              <a:buSzPts val="1600"/>
            </a:pPr>
            <a:endParaRPr lang="en-US" sz="1800" dirty="0" smtClean="0">
              <a:latin typeface="Lato"/>
              <a:ea typeface="Lato"/>
              <a:cs typeface="Lato"/>
              <a:sym typeface="Lato"/>
            </a:endParaRPr>
          </a:p>
          <a:p>
            <a:pPr marL="127000" lvl="0" algn="ctr" rtl="0">
              <a:lnSpc>
                <a:spcPct val="115000"/>
              </a:lnSpc>
              <a:spcBef>
                <a:spcPts val="0"/>
              </a:spcBef>
              <a:spcAft>
                <a:spcPts val="0"/>
              </a:spcAft>
              <a:buSzPts val="1600"/>
            </a:pPr>
            <a:endParaRPr lang="en-US" sz="1800" dirty="0">
              <a:latin typeface="Lato"/>
              <a:ea typeface="Lato"/>
              <a:cs typeface="Lato"/>
              <a:sym typeface="Lato"/>
            </a:endParaRPr>
          </a:p>
          <a:p>
            <a:pPr marL="127000" lvl="0" algn="ctr" rtl="0">
              <a:lnSpc>
                <a:spcPct val="115000"/>
              </a:lnSpc>
              <a:spcBef>
                <a:spcPts val="0"/>
              </a:spcBef>
              <a:spcAft>
                <a:spcPts val="0"/>
              </a:spcAft>
              <a:buSzPts val="1600"/>
            </a:pPr>
            <a:endParaRPr lang="ka-GE" sz="1800" dirty="0">
              <a:latin typeface="Lato"/>
              <a:ea typeface="Lato"/>
              <a:cs typeface="Lato"/>
              <a:sym typeface="Lato"/>
            </a:endParaRPr>
          </a:p>
        </p:txBody>
      </p:sp>
      <p:sp>
        <p:nvSpPr>
          <p:cNvPr id="3" name="Rectangle 2"/>
          <p:cNvSpPr/>
          <p:nvPr/>
        </p:nvSpPr>
        <p:spPr>
          <a:xfrm>
            <a:off x="1459684" y="1645316"/>
            <a:ext cx="6459523" cy="2926683"/>
          </a:xfrm>
          <a:prstGeom prst="rect">
            <a:avLst/>
          </a:prstGeom>
        </p:spPr>
        <p:txBody>
          <a:bodyPr wrap="square">
            <a:spAutoFit/>
          </a:bodyPr>
          <a:lstStyle/>
          <a:p>
            <a:pPr marL="285750" indent="-285750" algn="just">
              <a:buFont typeface="Wingdings" panose="05000000000000000000" pitchFamily="2" charset="2"/>
              <a:buChar char="v"/>
            </a:pPr>
            <a:r>
              <a:rPr lang="ka-GE" b="1" u="sng" dirty="0"/>
              <a:t>საქართველოს კონსტიტუცია </a:t>
            </a:r>
            <a:r>
              <a:rPr lang="ka-GE" dirty="0"/>
              <a:t>- განსაზღვრავს სახელმწიფოს როლს მოქალაქეების  ღირსეული საცხოვრებლით </a:t>
            </a:r>
            <a:r>
              <a:rPr lang="ka-GE" dirty="0" smtClean="0"/>
              <a:t>უზრუნველყოფისთვის</a:t>
            </a:r>
          </a:p>
          <a:p>
            <a:pPr algn="just"/>
            <a:endParaRPr lang="ka-GE" dirty="0" smtClean="0"/>
          </a:p>
          <a:p>
            <a:pPr marL="285750" indent="-285750" algn="just">
              <a:buFont typeface="Wingdings" panose="05000000000000000000" pitchFamily="2" charset="2"/>
              <a:buChar char="v"/>
            </a:pPr>
            <a:r>
              <a:rPr lang="ka-GE" b="1" u="sng" dirty="0" smtClean="0"/>
              <a:t>ადგილობრივი </a:t>
            </a:r>
            <a:r>
              <a:rPr lang="ka-GE" b="1" u="sng" dirty="0"/>
              <a:t>თვითმმართველობის კოდექსი </a:t>
            </a:r>
            <a:r>
              <a:rPr lang="ka-GE" dirty="0"/>
              <a:t>- განსაზღვრავს ადგილობრივი თვითმმართველობების როლს უსახლკარობის პრობლემის </a:t>
            </a:r>
            <a:r>
              <a:rPr lang="ka-GE" dirty="0" smtClean="0"/>
              <a:t>აღმოფხვრაში</a:t>
            </a:r>
          </a:p>
          <a:p>
            <a:pPr algn="just"/>
            <a:endParaRPr lang="ka-GE" dirty="0" smtClean="0"/>
          </a:p>
          <a:p>
            <a:pPr marL="285750" indent="-285750" algn="just">
              <a:buFont typeface="Wingdings" panose="05000000000000000000" pitchFamily="2" charset="2"/>
              <a:buChar char="v"/>
            </a:pPr>
            <a:r>
              <a:rPr lang="ka-GE" b="1" u="sng" dirty="0" smtClean="0"/>
              <a:t>კანონი </a:t>
            </a:r>
            <a:r>
              <a:rPr lang="ka-GE" b="1" u="sng" dirty="0"/>
              <a:t>სოციალური დახმარების შესახებ</a:t>
            </a:r>
            <a:r>
              <a:rPr lang="ka-GE" b="1" dirty="0"/>
              <a:t> </a:t>
            </a:r>
            <a:r>
              <a:rPr lang="ka-GE" dirty="0"/>
              <a:t>- განსაზღვრავს, ვინ შეიძლება ჩაითვალოს უსახლკარო </a:t>
            </a:r>
            <a:r>
              <a:rPr lang="ka-GE" dirty="0" smtClean="0"/>
              <a:t>პირად</a:t>
            </a:r>
          </a:p>
          <a:p>
            <a:pPr algn="just"/>
            <a:endParaRPr lang="ka-GE" dirty="0" smtClean="0"/>
          </a:p>
          <a:p>
            <a:pPr marL="285750" indent="-285750" algn="just">
              <a:buFont typeface="Wingdings" panose="05000000000000000000" pitchFamily="2" charset="2"/>
              <a:buChar char="v"/>
            </a:pPr>
            <a:r>
              <a:rPr lang="ka-GE" b="1" u="sng" dirty="0" smtClean="0"/>
              <a:t>საქართველოს </a:t>
            </a:r>
            <a:r>
              <a:rPr lang="ka-GE" b="1" u="sng" dirty="0"/>
              <a:t>ოკუპირებული ტერიტორიებიდან იძულებით გადაადგილებულ პირთა</a:t>
            </a:r>
            <a:r>
              <a:rPr lang="en-GB" b="1" u="sng" dirty="0"/>
              <a:t>-</a:t>
            </a:r>
            <a:r>
              <a:rPr lang="ka-GE" b="1" u="sng" dirty="0"/>
              <a:t>დევნილთა შესახებ საქართველოს კანონი </a:t>
            </a:r>
            <a:r>
              <a:rPr lang="en-GB" dirty="0"/>
              <a:t>- </a:t>
            </a:r>
            <a:r>
              <a:rPr lang="ka-GE" dirty="0"/>
              <a:t>განსაზღვრავს სათანადო საცხოვრისის ცნებას.</a:t>
            </a:r>
            <a:endParaRPr lang="ka-GE" dirty="0"/>
          </a:p>
        </p:txBody>
      </p:sp>
    </p:spTree>
    <p:extLst>
      <p:ext uri="{BB962C8B-B14F-4D97-AF65-F5344CB8AC3E}">
        <p14:creationId xmlns:p14="http://schemas.microsoft.com/office/powerpoint/2010/main" val="1358869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85875" y="51000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ka-GE" dirty="0" smtClean="0"/>
              <a:t>ინსტიტუციური მოწყობა</a:t>
            </a:r>
            <a:endParaRPr lang="ka-GE"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24" name="Google Shape;124;p17"/>
          <p:cNvSpPr/>
          <p:nvPr/>
        </p:nvSpPr>
        <p:spPr>
          <a:xfrm>
            <a:off x="1265897" y="1392572"/>
            <a:ext cx="6869700" cy="3390118"/>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just"/>
            <a:r>
              <a:rPr lang="ka-GE" sz="1800" b="1" u="sng" dirty="0"/>
              <a:t>ადგილობრივი თვითმმართველობები </a:t>
            </a:r>
            <a:r>
              <a:rPr lang="ka-GE" sz="1800" dirty="0"/>
              <a:t>- უსახლკაროების რეგისტრაცია და მათთვის შესაბამისი სერვისების </a:t>
            </a:r>
            <a:r>
              <a:rPr lang="ka-GE" sz="1800" dirty="0" smtClean="0"/>
              <a:t>შეთავაზება</a:t>
            </a:r>
            <a:endParaRPr lang="ka-GE" sz="1800" dirty="0"/>
          </a:p>
          <a:p>
            <a:pPr algn="just"/>
            <a:endParaRPr lang="ka-GE" sz="1800" dirty="0"/>
          </a:p>
          <a:p>
            <a:pPr algn="just"/>
            <a:r>
              <a:rPr lang="ka-GE" sz="1800" b="1" u="sng" dirty="0"/>
              <a:t>საქართველოს ოკუპირებული ტერიტორიებიდან დევნილთა, შრომის, ჯანმრთელობის და სოციალური დაცვის სამინისტრო - </a:t>
            </a:r>
            <a:r>
              <a:rPr lang="ka-GE" sz="1800" dirty="0" smtClean="0"/>
              <a:t>დევნილების და </a:t>
            </a:r>
            <a:r>
              <a:rPr lang="ka-GE" sz="1800" dirty="0"/>
              <a:t>ეკო-მიგრანტების სათანადო საცხოვრისით </a:t>
            </a:r>
            <a:r>
              <a:rPr lang="ka-GE" sz="1800" dirty="0" smtClean="0"/>
              <a:t>უზრუნველყოფა</a:t>
            </a:r>
            <a:endParaRPr lang="ka-GE" sz="1800" dirty="0"/>
          </a:p>
        </p:txBody>
      </p:sp>
    </p:spTree>
    <p:extLst>
      <p:ext uri="{BB962C8B-B14F-4D97-AF65-F5344CB8AC3E}">
        <p14:creationId xmlns:p14="http://schemas.microsoft.com/office/powerpoint/2010/main" val="282166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20040" y="365760"/>
            <a:ext cx="8488679" cy="960865"/>
          </a:xfrm>
          <a:prstGeom prst="rect">
            <a:avLst/>
          </a:prstGeom>
        </p:spPr>
        <p:txBody>
          <a:bodyPr spcFirstLastPara="1" wrap="square" lIns="91425" tIns="91425" rIns="91425" bIns="91425" anchor="t" anchorCtr="0">
            <a:noAutofit/>
          </a:bodyPr>
          <a:lstStyle/>
          <a:p>
            <a:pPr lvl="0" algn="ctr"/>
            <a:r>
              <a:rPr lang="ka-GE" dirty="0"/>
              <a:t>ევროპის უსახლკარობისა და საცხოვრისის უქონლობის ტიპოლოგიის (</a:t>
            </a:r>
            <a:r>
              <a:rPr lang="en-US" dirty="0"/>
              <a:t>ETHOS) </a:t>
            </a:r>
            <a:endParaRPr lang="ka-GE"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24" name="Google Shape;124;p17"/>
          <p:cNvSpPr/>
          <p:nvPr/>
        </p:nvSpPr>
        <p:spPr>
          <a:xfrm>
            <a:off x="1265897" y="1392572"/>
            <a:ext cx="6869700" cy="3390118"/>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indent="0" algn="just">
              <a:buNone/>
            </a:pPr>
            <a:r>
              <a:rPr lang="ka-GE" sz="1800" dirty="0"/>
              <a:t>ევროპის უსახლკარობისა და საცხოვრისის უქონლობის ტიპოლოგიის (</a:t>
            </a:r>
            <a:r>
              <a:rPr lang="en-GB" sz="1800" dirty="0"/>
              <a:t>ETHOS</a:t>
            </a:r>
            <a:r>
              <a:rPr lang="ka-GE" sz="1800" dirty="0"/>
              <a:t>) განმარტების თანახმად, სახლის ქონა შეიძლება განიმარტოს როგორც:</a:t>
            </a:r>
          </a:p>
          <a:p>
            <a:pPr marL="0" indent="0" algn="just">
              <a:buNone/>
            </a:pPr>
            <a:endParaRPr lang="ka-GE" sz="1800" dirty="0"/>
          </a:p>
          <a:p>
            <a:pPr algn="just">
              <a:buFont typeface="Wingdings" panose="05000000000000000000" pitchFamily="2" charset="2"/>
              <a:buChar char="Ø"/>
            </a:pPr>
            <a:r>
              <a:rPr lang="ka-GE" sz="1800" dirty="0"/>
              <a:t>შესაბამისი სივრცის ქონა, რომელიც ადამიანს ან მის ოჯახს ექსკლუზიურ საკუთრებაში აქვს;</a:t>
            </a:r>
          </a:p>
          <a:p>
            <a:pPr marL="0" indent="0" algn="just">
              <a:buNone/>
            </a:pPr>
            <a:endParaRPr lang="ka-GE" sz="1800" dirty="0"/>
          </a:p>
          <a:p>
            <a:pPr algn="just">
              <a:buFont typeface="Wingdings" panose="05000000000000000000" pitchFamily="2" charset="2"/>
              <a:buChar char="Ø"/>
            </a:pPr>
            <a:r>
              <a:rPr lang="ka-GE" sz="1800" dirty="0"/>
              <a:t>პირადი სივრცის შენარჩუნების შესაძლებლობა;</a:t>
            </a:r>
          </a:p>
          <a:p>
            <a:pPr marL="0" indent="0" algn="just">
              <a:buNone/>
            </a:pPr>
            <a:endParaRPr lang="ka-GE" sz="1800" dirty="0"/>
          </a:p>
          <a:p>
            <a:pPr algn="just">
              <a:buFont typeface="Wingdings" panose="05000000000000000000" pitchFamily="2" charset="2"/>
              <a:buChar char="Ø"/>
            </a:pPr>
            <a:r>
              <a:rPr lang="ka-GE" sz="1800" dirty="0"/>
              <a:t>საცხოვრისის ფლობის სამართლებრივი სტატუსის ქონა.</a:t>
            </a:r>
            <a:endParaRPr lang="en-GB" sz="1800" dirty="0"/>
          </a:p>
          <a:p>
            <a:pPr algn="just"/>
            <a:endParaRPr lang="ka-GE" sz="1800" dirty="0"/>
          </a:p>
        </p:txBody>
      </p:sp>
    </p:spTree>
    <p:extLst>
      <p:ext uri="{BB962C8B-B14F-4D97-AF65-F5344CB8AC3E}">
        <p14:creationId xmlns:p14="http://schemas.microsoft.com/office/powerpoint/2010/main" val="3264309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27660" y="357808"/>
            <a:ext cx="8488679" cy="968817"/>
          </a:xfrm>
          <a:prstGeom prst="rect">
            <a:avLst/>
          </a:prstGeom>
        </p:spPr>
        <p:txBody>
          <a:bodyPr spcFirstLastPara="1" wrap="square" lIns="91425" tIns="91425" rIns="91425" bIns="91425" anchor="t" anchorCtr="0">
            <a:noAutofit/>
          </a:bodyPr>
          <a:lstStyle/>
          <a:p>
            <a:pPr lvl="0" algn="ctr"/>
            <a:r>
              <a:rPr lang="ka-GE" sz="2000" dirty="0"/>
              <a:t>უსახლკარობისა და საცხოვრისის უქონლობის ევროპული ტიპოლოგია</a:t>
            </a:r>
            <a:endParaRPr lang="ka-GE" sz="2000"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graphicFrame>
        <p:nvGraphicFramePr>
          <p:cNvPr id="5" name="Content Placeholder 5">
            <a:extLst>
              <a:ext uri="{FF2B5EF4-FFF2-40B4-BE49-F238E27FC236}">
                <a16:creationId xmlns:a16="http://schemas.microsoft.com/office/drawing/2014/main" id="{4B22320A-6CF4-4EBC-A1D9-617CE45E80DF}"/>
              </a:ext>
            </a:extLst>
          </p:cNvPr>
          <p:cNvGraphicFramePr>
            <a:graphicFrameLocks/>
          </p:cNvGraphicFramePr>
          <p:nvPr>
            <p:extLst>
              <p:ext uri="{D42A27DB-BD31-4B8C-83A1-F6EECF244321}">
                <p14:modId xmlns:p14="http://schemas.microsoft.com/office/powerpoint/2010/main" val="310639230"/>
              </p:ext>
            </p:extLst>
          </p:nvPr>
        </p:nvGraphicFramePr>
        <p:xfrm>
          <a:off x="104360" y="842213"/>
          <a:ext cx="8960128" cy="4177047"/>
        </p:xfrm>
        <a:graphic>
          <a:graphicData uri="http://schemas.openxmlformats.org/drawingml/2006/table">
            <a:tbl>
              <a:tblPr firstRow="1" firstCol="1" bandRow="1">
                <a:tableStyleId>{93296810-A885-4BE3-A3E7-6D5BEEA58F35}</a:tableStyleId>
              </a:tblPr>
              <a:tblGrid>
                <a:gridCol w="2285978">
                  <a:extLst>
                    <a:ext uri="{9D8B030D-6E8A-4147-A177-3AD203B41FA5}">
                      <a16:colId xmlns:a16="http://schemas.microsoft.com/office/drawing/2014/main" val="3429174404"/>
                    </a:ext>
                  </a:extLst>
                </a:gridCol>
                <a:gridCol w="6674150">
                  <a:extLst>
                    <a:ext uri="{9D8B030D-6E8A-4147-A177-3AD203B41FA5}">
                      <a16:colId xmlns:a16="http://schemas.microsoft.com/office/drawing/2014/main" val="1778018583"/>
                    </a:ext>
                  </a:extLst>
                </a:gridCol>
              </a:tblGrid>
              <a:tr h="488783">
                <a:tc>
                  <a:txBody>
                    <a:bodyPr/>
                    <a:lstStyle/>
                    <a:p>
                      <a:pPr algn="just">
                        <a:lnSpc>
                          <a:spcPct val="107000"/>
                        </a:lnSpc>
                        <a:spcAft>
                          <a:spcPts val="0"/>
                        </a:spcAft>
                      </a:pPr>
                      <a:r>
                        <a:rPr lang="ka-GE" sz="1500" dirty="0">
                          <a:effectLst/>
                        </a:rPr>
                        <a:t>კონცეპტუალური კატეგორია</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solidFill>
                      <a:srgbClr val="002060"/>
                    </a:solidFill>
                  </a:tcPr>
                </a:tc>
                <a:tc>
                  <a:txBody>
                    <a:bodyPr/>
                    <a:lstStyle/>
                    <a:p>
                      <a:pPr algn="just">
                        <a:lnSpc>
                          <a:spcPct val="107000"/>
                        </a:lnSpc>
                        <a:spcAft>
                          <a:spcPts val="0"/>
                        </a:spcAft>
                      </a:pPr>
                      <a:r>
                        <a:rPr lang="ka-GE" sz="1500" dirty="0">
                          <a:effectLst/>
                        </a:rPr>
                        <a:t>ოპერაციული კატეგორია</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solidFill>
                      <a:srgbClr val="002060"/>
                    </a:solidFill>
                  </a:tcPr>
                </a:tc>
                <a:extLst>
                  <a:ext uri="{0D108BD9-81ED-4DB2-BD59-A6C34878D82A}">
                    <a16:rowId xmlns:a16="http://schemas.microsoft.com/office/drawing/2014/main" val="2405088995"/>
                  </a:ext>
                </a:extLst>
              </a:tr>
              <a:tr h="240230">
                <a:tc rowSpan="2">
                  <a:txBody>
                    <a:bodyPr/>
                    <a:lstStyle/>
                    <a:p>
                      <a:pPr algn="just">
                        <a:lnSpc>
                          <a:spcPct val="107000"/>
                        </a:lnSpc>
                        <a:spcAft>
                          <a:spcPts val="0"/>
                        </a:spcAft>
                      </a:pPr>
                      <a:r>
                        <a:rPr lang="ka-GE" sz="1500" dirty="0">
                          <a:effectLst/>
                        </a:rPr>
                        <a:t>უსახლკარო</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solidFill>
                      <a:srgbClr val="002060"/>
                    </a:solidFill>
                  </a:tcPr>
                </a:tc>
                <a:tc>
                  <a:txBody>
                    <a:bodyPr/>
                    <a:lstStyle/>
                    <a:p>
                      <a:pPr algn="just">
                        <a:lnSpc>
                          <a:spcPct val="107000"/>
                        </a:lnSpc>
                        <a:spcAft>
                          <a:spcPts val="0"/>
                        </a:spcAft>
                      </a:pPr>
                      <a:r>
                        <a:rPr lang="ka-GE" sz="1500" dirty="0">
                          <a:effectLst/>
                        </a:rPr>
                        <a:t>ქუჩაში მცხოვრები ადამიანები</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tc>
                <a:extLst>
                  <a:ext uri="{0D108BD9-81ED-4DB2-BD59-A6C34878D82A}">
                    <a16:rowId xmlns:a16="http://schemas.microsoft.com/office/drawing/2014/main" val="181924271"/>
                  </a:ext>
                </a:extLst>
              </a:tr>
              <a:tr h="240230">
                <a:tc vMerge="1">
                  <a:txBody>
                    <a:bodyPr/>
                    <a:lstStyle/>
                    <a:p>
                      <a:endParaRPr lang="en-GB"/>
                    </a:p>
                  </a:txBody>
                  <a:tcPr/>
                </a:tc>
                <a:tc>
                  <a:txBody>
                    <a:bodyPr/>
                    <a:lstStyle/>
                    <a:p>
                      <a:pPr algn="just">
                        <a:lnSpc>
                          <a:spcPct val="107000"/>
                        </a:lnSpc>
                        <a:spcAft>
                          <a:spcPts val="0"/>
                        </a:spcAft>
                      </a:pPr>
                      <a:r>
                        <a:rPr lang="ka-GE" sz="1500" dirty="0">
                          <a:effectLst/>
                        </a:rPr>
                        <a:t>ადამიანები, რომლებიც რჩებიან ღამის თავშესაფრებში</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tc>
                <a:extLst>
                  <a:ext uri="{0D108BD9-81ED-4DB2-BD59-A6C34878D82A}">
                    <a16:rowId xmlns:a16="http://schemas.microsoft.com/office/drawing/2014/main" val="778020945"/>
                  </a:ext>
                </a:extLst>
              </a:tr>
              <a:tr h="240230">
                <a:tc rowSpan="5">
                  <a:txBody>
                    <a:bodyPr/>
                    <a:lstStyle/>
                    <a:p>
                      <a:pPr marL="0" algn="just" defTabSz="914400" rtl="0" eaLnBrk="1" latinLnBrk="0" hangingPunct="1">
                        <a:lnSpc>
                          <a:spcPct val="107000"/>
                        </a:lnSpc>
                        <a:spcAft>
                          <a:spcPts val="0"/>
                        </a:spcAft>
                      </a:pPr>
                      <a:r>
                        <a:rPr lang="ka-GE" sz="1500" b="1" kern="1200" dirty="0">
                          <a:solidFill>
                            <a:schemeClr val="lt1"/>
                          </a:solidFill>
                          <a:effectLst/>
                          <a:latin typeface="+mn-lt"/>
                          <a:ea typeface="+mn-ea"/>
                          <a:cs typeface="+mn-cs"/>
                        </a:rPr>
                        <a:t>სახლის არმქონე</a:t>
                      </a:r>
                      <a:endParaRPr lang="en-GB" sz="1500" b="1" kern="1200" dirty="0">
                        <a:solidFill>
                          <a:schemeClr val="lt1"/>
                        </a:solidFill>
                        <a:effectLst/>
                        <a:latin typeface="+mn-lt"/>
                        <a:ea typeface="+mn-ea"/>
                        <a:cs typeface="+mn-cs"/>
                      </a:endParaRPr>
                    </a:p>
                  </a:txBody>
                  <a:tcPr marL="45999" marR="45999" marT="0" marB="0">
                    <a:solidFill>
                      <a:srgbClr val="002060"/>
                    </a:solidFill>
                  </a:tcPr>
                </a:tc>
                <a:tc>
                  <a:txBody>
                    <a:bodyPr/>
                    <a:lstStyle/>
                    <a:p>
                      <a:pPr algn="just">
                        <a:lnSpc>
                          <a:spcPct val="107000"/>
                        </a:lnSpc>
                        <a:spcAft>
                          <a:spcPts val="0"/>
                        </a:spcAft>
                      </a:pPr>
                      <a:r>
                        <a:rPr lang="ka-GE" sz="1500" dirty="0">
                          <a:effectLst/>
                        </a:rPr>
                        <a:t>ადამიანები უსახლკაროთა საცხოვრებელში</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tc>
                <a:extLst>
                  <a:ext uri="{0D108BD9-81ED-4DB2-BD59-A6C34878D82A}">
                    <a16:rowId xmlns:a16="http://schemas.microsoft.com/office/drawing/2014/main" val="4008234463"/>
                  </a:ext>
                </a:extLst>
              </a:tr>
              <a:tr h="240230">
                <a:tc vMerge="1">
                  <a:txBody>
                    <a:bodyPr/>
                    <a:lstStyle/>
                    <a:p>
                      <a:endParaRPr lang="en-GB"/>
                    </a:p>
                  </a:txBody>
                  <a:tcPr/>
                </a:tc>
                <a:tc>
                  <a:txBody>
                    <a:bodyPr/>
                    <a:lstStyle/>
                    <a:p>
                      <a:pPr algn="just">
                        <a:lnSpc>
                          <a:spcPct val="107000"/>
                        </a:lnSpc>
                        <a:spcAft>
                          <a:spcPts val="0"/>
                        </a:spcAft>
                      </a:pPr>
                      <a:r>
                        <a:rPr lang="ka-GE" sz="1500" dirty="0">
                          <a:effectLst/>
                        </a:rPr>
                        <a:t>ადამიანები ქალთა თავშესაფარში</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tc>
                <a:extLst>
                  <a:ext uri="{0D108BD9-81ED-4DB2-BD59-A6C34878D82A}">
                    <a16:rowId xmlns:a16="http://schemas.microsoft.com/office/drawing/2014/main" val="1742622391"/>
                  </a:ext>
                </a:extLst>
              </a:tr>
              <a:tr h="240230">
                <a:tc vMerge="1">
                  <a:txBody>
                    <a:bodyPr/>
                    <a:lstStyle/>
                    <a:p>
                      <a:endParaRPr lang="en-GB"/>
                    </a:p>
                  </a:txBody>
                  <a:tcPr/>
                </a:tc>
                <a:tc>
                  <a:txBody>
                    <a:bodyPr/>
                    <a:lstStyle/>
                    <a:p>
                      <a:pPr algn="just">
                        <a:lnSpc>
                          <a:spcPct val="107000"/>
                        </a:lnSpc>
                        <a:spcAft>
                          <a:spcPts val="0"/>
                        </a:spcAft>
                      </a:pPr>
                      <a:r>
                        <a:rPr lang="ka-GE" sz="1500" dirty="0">
                          <a:effectLst/>
                        </a:rPr>
                        <a:t>ადამიანები იმიგრანტთათვის განკუთვნილ საცხოვრებლებში</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tc>
                <a:extLst>
                  <a:ext uri="{0D108BD9-81ED-4DB2-BD59-A6C34878D82A}">
                    <a16:rowId xmlns:a16="http://schemas.microsoft.com/office/drawing/2014/main" val="3070142082"/>
                  </a:ext>
                </a:extLst>
              </a:tr>
              <a:tr h="238681">
                <a:tc vMerge="1">
                  <a:txBody>
                    <a:bodyPr/>
                    <a:lstStyle/>
                    <a:p>
                      <a:endParaRPr lang="en-GB"/>
                    </a:p>
                  </a:txBody>
                  <a:tcPr/>
                </a:tc>
                <a:tc>
                  <a:txBody>
                    <a:bodyPr/>
                    <a:lstStyle/>
                    <a:p>
                      <a:pPr algn="just">
                        <a:lnSpc>
                          <a:spcPct val="107000"/>
                        </a:lnSpc>
                        <a:spcAft>
                          <a:spcPts val="0"/>
                        </a:spcAft>
                      </a:pPr>
                      <a:r>
                        <a:rPr lang="ka-GE" sz="1500" kern="1200" dirty="0">
                          <a:effectLst/>
                        </a:rPr>
                        <a:t>ინსტიტუციებიდან გამოსვლის მოლოდინში მყოფი ადამიანები</a:t>
                      </a:r>
                      <a:endParaRPr lang="en-GB" sz="1500" kern="1200" dirty="0">
                        <a:solidFill>
                          <a:schemeClr val="dk1"/>
                        </a:solidFill>
                        <a:effectLst/>
                        <a:latin typeface="+mn-lt"/>
                        <a:ea typeface="+mn-ea"/>
                        <a:cs typeface="+mn-cs"/>
                      </a:endParaRPr>
                    </a:p>
                  </a:txBody>
                  <a:tcPr marL="45999" marR="45999" marT="0" marB="0"/>
                </a:tc>
                <a:extLst>
                  <a:ext uri="{0D108BD9-81ED-4DB2-BD59-A6C34878D82A}">
                    <a16:rowId xmlns:a16="http://schemas.microsoft.com/office/drawing/2014/main" val="3638406704"/>
                  </a:ext>
                </a:extLst>
              </a:tr>
              <a:tr h="487234">
                <a:tc vMerge="1">
                  <a:txBody>
                    <a:bodyPr/>
                    <a:lstStyle/>
                    <a:p>
                      <a:endParaRPr lang="en-GB"/>
                    </a:p>
                  </a:txBody>
                  <a:tcPr/>
                </a:tc>
                <a:tc>
                  <a:txBody>
                    <a:bodyPr/>
                    <a:lstStyle/>
                    <a:p>
                      <a:pPr algn="l">
                        <a:lnSpc>
                          <a:spcPct val="107000"/>
                        </a:lnSpc>
                        <a:spcAft>
                          <a:spcPts val="0"/>
                        </a:spcAft>
                      </a:pPr>
                      <a:r>
                        <a:rPr lang="ka-GE" sz="1500" kern="1200" dirty="0">
                          <a:effectLst/>
                        </a:rPr>
                        <a:t>ადამიანები, რომლებიც იღებენ გრძელვადიან მხარდაჭერას უსახლკარობის გამო</a:t>
                      </a:r>
                      <a:endParaRPr lang="en-GB" sz="1500" kern="1200" dirty="0">
                        <a:solidFill>
                          <a:schemeClr val="dk1"/>
                        </a:solidFill>
                        <a:effectLst/>
                        <a:latin typeface="+mn-lt"/>
                        <a:ea typeface="+mn-ea"/>
                        <a:cs typeface="+mn-cs"/>
                      </a:endParaRPr>
                    </a:p>
                  </a:txBody>
                  <a:tcPr marL="45999" marR="45999" marT="0" marB="0"/>
                </a:tc>
                <a:extLst>
                  <a:ext uri="{0D108BD9-81ED-4DB2-BD59-A6C34878D82A}">
                    <a16:rowId xmlns:a16="http://schemas.microsoft.com/office/drawing/2014/main" val="4137637721"/>
                  </a:ext>
                </a:extLst>
              </a:tr>
              <a:tr h="275863">
                <a:tc rowSpan="3">
                  <a:txBody>
                    <a:bodyPr/>
                    <a:lstStyle/>
                    <a:p>
                      <a:pPr marL="0" algn="just" defTabSz="914400" rtl="0" eaLnBrk="1" latinLnBrk="0" hangingPunct="1">
                        <a:lnSpc>
                          <a:spcPct val="107000"/>
                        </a:lnSpc>
                        <a:spcAft>
                          <a:spcPts val="0"/>
                        </a:spcAft>
                      </a:pPr>
                      <a:r>
                        <a:rPr lang="ka-GE" sz="1500" b="1" kern="1200" dirty="0">
                          <a:solidFill>
                            <a:schemeClr val="lt1"/>
                          </a:solidFill>
                          <a:effectLst/>
                          <a:latin typeface="+mn-lt"/>
                          <a:ea typeface="+mn-ea"/>
                          <a:cs typeface="+mn-cs"/>
                        </a:rPr>
                        <a:t>საფრთხის შემცველი/არასაიმედო</a:t>
                      </a:r>
                      <a:endParaRPr lang="en-GB" sz="1500" b="1" kern="1200" dirty="0">
                        <a:solidFill>
                          <a:schemeClr val="lt1"/>
                        </a:solidFill>
                        <a:effectLst/>
                        <a:latin typeface="+mn-lt"/>
                        <a:ea typeface="+mn-ea"/>
                        <a:cs typeface="+mn-cs"/>
                      </a:endParaRPr>
                    </a:p>
                  </a:txBody>
                  <a:tcPr marL="45999" marR="45999" marT="0" marB="0">
                    <a:solidFill>
                      <a:srgbClr val="002060"/>
                    </a:solidFill>
                  </a:tcPr>
                </a:tc>
                <a:tc>
                  <a:txBody>
                    <a:bodyPr/>
                    <a:lstStyle/>
                    <a:p>
                      <a:pPr algn="just">
                        <a:lnSpc>
                          <a:spcPct val="107000"/>
                        </a:lnSpc>
                        <a:spcAft>
                          <a:spcPts val="0"/>
                        </a:spcAft>
                      </a:pPr>
                      <a:r>
                        <a:rPr lang="ka-GE" sz="1500" dirty="0">
                          <a:effectLst/>
                        </a:rPr>
                        <a:t>საფრთხის შემცველ/არასაიმედო საცხოვრისში მცხოვრები ადამიანები</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tc>
                <a:extLst>
                  <a:ext uri="{0D108BD9-81ED-4DB2-BD59-A6C34878D82A}">
                    <a16:rowId xmlns:a16="http://schemas.microsoft.com/office/drawing/2014/main" val="581215159"/>
                  </a:ext>
                </a:extLst>
              </a:tr>
              <a:tr h="240230">
                <a:tc vMerge="1">
                  <a:txBody>
                    <a:bodyPr/>
                    <a:lstStyle/>
                    <a:p>
                      <a:endParaRPr lang="en-GB"/>
                    </a:p>
                  </a:txBody>
                  <a:tcPr/>
                </a:tc>
                <a:tc>
                  <a:txBody>
                    <a:bodyPr/>
                    <a:lstStyle/>
                    <a:p>
                      <a:pPr algn="just">
                        <a:lnSpc>
                          <a:spcPct val="107000"/>
                        </a:lnSpc>
                        <a:spcAft>
                          <a:spcPts val="0"/>
                        </a:spcAft>
                      </a:pPr>
                      <a:r>
                        <a:rPr lang="ka-GE" sz="1500" dirty="0">
                          <a:effectLst/>
                        </a:rPr>
                        <a:t>გასახლების საფრთხის ქვეშ მცხოვრები ადამიანები</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tc>
                <a:extLst>
                  <a:ext uri="{0D108BD9-81ED-4DB2-BD59-A6C34878D82A}">
                    <a16:rowId xmlns:a16="http://schemas.microsoft.com/office/drawing/2014/main" val="866506461"/>
                  </a:ext>
                </a:extLst>
              </a:tr>
              <a:tr h="240230">
                <a:tc vMerge="1">
                  <a:txBody>
                    <a:bodyPr/>
                    <a:lstStyle/>
                    <a:p>
                      <a:endParaRPr lang="en-GB"/>
                    </a:p>
                  </a:txBody>
                  <a:tcPr/>
                </a:tc>
                <a:tc>
                  <a:txBody>
                    <a:bodyPr/>
                    <a:lstStyle/>
                    <a:p>
                      <a:pPr algn="just">
                        <a:lnSpc>
                          <a:spcPct val="107000"/>
                        </a:lnSpc>
                        <a:spcAft>
                          <a:spcPts val="0"/>
                        </a:spcAft>
                      </a:pPr>
                      <a:r>
                        <a:rPr lang="ka-GE" sz="1500" dirty="0">
                          <a:effectLst/>
                        </a:rPr>
                        <a:t>ძალადობის საფრთხის ქვეშ მცხოვრები ადამიანები</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tc>
                <a:extLst>
                  <a:ext uri="{0D108BD9-81ED-4DB2-BD59-A6C34878D82A}">
                    <a16:rowId xmlns:a16="http://schemas.microsoft.com/office/drawing/2014/main" val="3781085618"/>
                  </a:ext>
                </a:extLst>
              </a:tr>
              <a:tr h="488783">
                <a:tc rowSpan="3">
                  <a:txBody>
                    <a:bodyPr/>
                    <a:lstStyle/>
                    <a:p>
                      <a:pPr marL="0" algn="just" defTabSz="914400" rtl="0" eaLnBrk="1" latinLnBrk="0" hangingPunct="1">
                        <a:lnSpc>
                          <a:spcPct val="107000"/>
                        </a:lnSpc>
                        <a:spcAft>
                          <a:spcPts val="0"/>
                        </a:spcAft>
                      </a:pPr>
                      <a:r>
                        <a:rPr lang="ka-GE" sz="1500" b="1" kern="1200" dirty="0">
                          <a:solidFill>
                            <a:schemeClr val="lt1"/>
                          </a:solidFill>
                          <a:effectLst/>
                          <a:latin typeface="+mn-lt"/>
                          <a:ea typeface="+mn-ea"/>
                          <a:cs typeface="+mn-cs"/>
                        </a:rPr>
                        <a:t>არასათანადო</a:t>
                      </a:r>
                      <a:endParaRPr lang="en-GB" sz="1500" b="1" kern="1200" dirty="0">
                        <a:solidFill>
                          <a:schemeClr val="lt1"/>
                        </a:solidFill>
                        <a:effectLst/>
                        <a:latin typeface="+mn-lt"/>
                        <a:ea typeface="+mn-ea"/>
                        <a:cs typeface="+mn-cs"/>
                      </a:endParaRPr>
                    </a:p>
                  </a:txBody>
                  <a:tcPr marL="45999" marR="45999" marT="0" marB="0">
                    <a:solidFill>
                      <a:srgbClr val="002060"/>
                    </a:solidFill>
                  </a:tcPr>
                </a:tc>
                <a:tc>
                  <a:txBody>
                    <a:bodyPr/>
                    <a:lstStyle/>
                    <a:p>
                      <a:pPr algn="l">
                        <a:lnSpc>
                          <a:spcPct val="107000"/>
                        </a:lnSpc>
                        <a:spcAft>
                          <a:spcPts val="0"/>
                        </a:spcAft>
                      </a:pPr>
                      <a:r>
                        <a:rPr lang="ka-GE" sz="1500" dirty="0">
                          <a:effectLst/>
                        </a:rPr>
                        <a:t>დროებით კონსტრუქციებში ან არატრადიციულ ნაგებობებში მცხოვრები ადამიანები</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tc>
                <a:extLst>
                  <a:ext uri="{0D108BD9-81ED-4DB2-BD59-A6C34878D82A}">
                    <a16:rowId xmlns:a16="http://schemas.microsoft.com/office/drawing/2014/main" val="565085540"/>
                  </a:ext>
                </a:extLst>
              </a:tr>
              <a:tr h="240230">
                <a:tc vMerge="1">
                  <a:txBody>
                    <a:bodyPr/>
                    <a:lstStyle/>
                    <a:p>
                      <a:endParaRPr lang="en-GB"/>
                    </a:p>
                  </a:txBody>
                  <a:tcPr/>
                </a:tc>
                <a:tc>
                  <a:txBody>
                    <a:bodyPr/>
                    <a:lstStyle/>
                    <a:p>
                      <a:pPr algn="just">
                        <a:lnSpc>
                          <a:spcPct val="107000"/>
                        </a:lnSpc>
                        <a:spcAft>
                          <a:spcPts val="0"/>
                        </a:spcAft>
                      </a:pPr>
                      <a:r>
                        <a:rPr lang="ka-GE" sz="1500" dirty="0">
                          <a:effectLst/>
                        </a:rPr>
                        <a:t>საცხოვრებლად გამოუსადეგარ სახლებში მცხოვრები ადამიანები</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tc>
                <a:extLst>
                  <a:ext uri="{0D108BD9-81ED-4DB2-BD59-A6C34878D82A}">
                    <a16:rowId xmlns:a16="http://schemas.microsoft.com/office/drawing/2014/main" val="198075968"/>
                  </a:ext>
                </a:extLst>
              </a:tr>
              <a:tr h="275863">
                <a:tc vMerge="1">
                  <a:txBody>
                    <a:bodyPr/>
                    <a:lstStyle/>
                    <a:p>
                      <a:endParaRPr lang="en-GB"/>
                    </a:p>
                  </a:txBody>
                  <a:tcPr/>
                </a:tc>
                <a:tc>
                  <a:txBody>
                    <a:bodyPr/>
                    <a:lstStyle/>
                    <a:p>
                      <a:pPr algn="just">
                        <a:lnSpc>
                          <a:spcPct val="107000"/>
                        </a:lnSpc>
                        <a:spcAft>
                          <a:spcPts val="0"/>
                        </a:spcAft>
                      </a:pPr>
                      <a:r>
                        <a:rPr lang="ka-GE" sz="1500" dirty="0">
                          <a:effectLst/>
                        </a:rPr>
                        <a:t>უკიდურესად გადატვირთულ საცხოვრისში მცხოვრები ადამიანები</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999" marR="45999" marT="0" marB="0"/>
                </a:tc>
                <a:extLst>
                  <a:ext uri="{0D108BD9-81ED-4DB2-BD59-A6C34878D82A}">
                    <a16:rowId xmlns:a16="http://schemas.microsoft.com/office/drawing/2014/main" val="720437584"/>
                  </a:ext>
                </a:extLst>
              </a:tr>
            </a:tbl>
          </a:graphicData>
        </a:graphic>
      </p:graphicFrame>
    </p:spTree>
    <p:extLst>
      <p:ext uri="{BB962C8B-B14F-4D97-AF65-F5344CB8AC3E}">
        <p14:creationId xmlns:p14="http://schemas.microsoft.com/office/powerpoint/2010/main" val="79384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12912" y="560438"/>
            <a:ext cx="8488679" cy="471299"/>
          </a:xfrm>
          <a:prstGeom prst="rect">
            <a:avLst/>
          </a:prstGeom>
        </p:spPr>
        <p:txBody>
          <a:bodyPr spcFirstLastPara="1" wrap="square" lIns="91425" tIns="91425" rIns="91425" bIns="91425" anchor="t" anchorCtr="0">
            <a:noAutofit/>
          </a:bodyPr>
          <a:lstStyle/>
          <a:p>
            <a:pPr lvl="0" algn="ctr"/>
            <a:r>
              <a:rPr lang="ka-GE" sz="2400" dirty="0"/>
              <a:t>უსახლკაროთა აღრიცხვა</a:t>
            </a:r>
            <a:endParaRPr lang="ka-GE"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24" name="Google Shape;124;p17"/>
          <p:cNvSpPr/>
          <p:nvPr/>
        </p:nvSpPr>
        <p:spPr>
          <a:xfrm>
            <a:off x="312912" y="1326625"/>
            <a:ext cx="8488679" cy="3456065"/>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just">
              <a:buFont typeface="Wingdings" panose="05000000000000000000" pitchFamily="2" charset="2"/>
              <a:buChar char="Ø"/>
            </a:pPr>
            <a:r>
              <a:rPr lang="ka-GE" sz="1800" dirty="0"/>
              <a:t>სოციალური მომსახურების სააგენტო ვალდებულია, აწარმოოს უსახლკაროთა ერთიანი რეგისტრი ადგილობრივი თვითმმართველობების მიერ მოწოდებული ინფორმაციის </a:t>
            </a:r>
            <a:r>
              <a:rPr lang="ka-GE" sz="1800" dirty="0" smtClean="0"/>
              <a:t>საფუძველზე</a:t>
            </a:r>
            <a:endParaRPr lang="ka-GE" sz="1800" dirty="0"/>
          </a:p>
          <a:p>
            <a:pPr algn="just">
              <a:buFont typeface="Wingdings" panose="05000000000000000000" pitchFamily="2" charset="2"/>
              <a:buChar char="Ø"/>
            </a:pPr>
            <a:r>
              <a:rPr lang="ka-GE" sz="1800" dirty="0"/>
              <a:t>უსახლკაროთა აღრიცხვის მეთოდოლოგია არ არის სტანდარტიზებული ქვეყნის </a:t>
            </a:r>
            <a:r>
              <a:rPr lang="ka-GE" sz="1800" dirty="0" smtClean="0"/>
              <a:t>მასშტაბით </a:t>
            </a:r>
            <a:endParaRPr lang="ka-GE" sz="1800" dirty="0"/>
          </a:p>
          <a:p>
            <a:pPr algn="just"/>
            <a:endParaRPr lang="ka-GE" sz="1800" dirty="0"/>
          </a:p>
          <a:p>
            <a:pPr marL="0" indent="0" algn="just">
              <a:buNone/>
            </a:pPr>
            <a:r>
              <a:rPr lang="ka-GE" sz="1800" b="1" u="sng" dirty="0"/>
              <a:t>უსახლკაროთა აღრიცხვის საერთაშორისო მეთოდოლოგიები</a:t>
            </a:r>
            <a:r>
              <a:rPr lang="ka-GE" sz="1800" dirty="0"/>
              <a:t>:</a:t>
            </a:r>
          </a:p>
          <a:p>
            <a:pPr algn="just">
              <a:buFont typeface="Wingdings" panose="05000000000000000000" pitchFamily="2" charset="2"/>
              <a:buChar char="Ø"/>
            </a:pPr>
            <a:r>
              <a:rPr lang="ka-GE" sz="1800" dirty="0" smtClean="0"/>
              <a:t>ღამით </a:t>
            </a:r>
            <a:r>
              <a:rPr lang="ka-GE" sz="1800" dirty="0"/>
              <a:t>ქუჩაში მყოფი ადამიანების </a:t>
            </a:r>
            <a:r>
              <a:rPr lang="ka-GE" sz="1800" dirty="0" smtClean="0"/>
              <a:t>რაოდენობა</a:t>
            </a:r>
            <a:endParaRPr lang="ka-GE" sz="1800" dirty="0"/>
          </a:p>
          <a:p>
            <a:pPr algn="just">
              <a:buFont typeface="Wingdings" panose="05000000000000000000" pitchFamily="2" charset="2"/>
              <a:buChar char="Ø"/>
            </a:pPr>
            <a:r>
              <a:rPr lang="ka-GE" sz="1800" dirty="0"/>
              <a:t>თავშესაფრებში თავისუფალი ადგილების </a:t>
            </a:r>
            <a:r>
              <a:rPr lang="ka-GE" sz="1800" dirty="0" smtClean="0"/>
              <a:t>რაოდენობა</a:t>
            </a:r>
            <a:endParaRPr lang="ka-GE" sz="1800" dirty="0"/>
          </a:p>
          <a:p>
            <a:pPr algn="just">
              <a:buFont typeface="Wingdings" panose="05000000000000000000" pitchFamily="2" charset="2"/>
              <a:buChar char="Ø"/>
            </a:pPr>
            <a:r>
              <a:rPr lang="ka-GE" sz="1800" dirty="0"/>
              <a:t>მოქალაქეთა რაოდენობა, რომლებმაც შესაბამის სამსახურებს მიმართეს უსახლკაროდ დარეგისტრირების </a:t>
            </a:r>
            <a:r>
              <a:rPr lang="ka-GE" sz="1800" dirty="0" smtClean="0"/>
              <a:t>მიზნით</a:t>
            </a:r>
            <a:endParaRPr lang="ka-GE" sz="1800" dirty="0"/>
          </a:p>
          <a:p>
            <a:pPr algn="just"/>
            <a:endParaRPr lang="ka-GE" sz="1800" dirty="0"/>
          </a:p>
        </p:txBody>
      </p:sp>
    </p:spTree>
    <p:extLst>
      <p:ext uri="{BB962C8B-B14F-4D97-AF65-F5344CB8AC3E}">
        <p14:creationId xmlns:p14="http://schemas.microsoft.com/office/powerpoint/2010/main" val="145505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85875" y="51000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ka-GE" dirty="0" smtClean="0"/>
              <a:t>დოკუმენტის შემუშავების საფუძველი</a:t>
            </a:r>
            <a:endParaRPr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24" name="Google Shape;124;p17"/>
          <p:cNvSpPr/>
          <p:nvPr/>
        </p:nvSpPr>
        <p:spPr>
          <a:xfrm>
            <a:off x="1265897" y="1392572"/>
            <a:ext cx="6869700" cy="3390118"/>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27000" lvl="0" algn="ctr" rtl="0">
              <a:lnSpc>
                <a:spcPct val="115000"/>
              </a:lnSpc>
              <a:spcBef>
                <a:spcPts val="0"/>
              </a:spcBef>
              <a:spcAft>
                <a:spcPts val="0"/>
              </a:spcAft>
              <a:buSzPts val="1600"/>
            </a:pPr>
            <a:r>
              <a:rPr lang="ka-GE" sz="1800" dirty="0" smtClean="0">
                <a:latin typeface="Lato"/>
                <a:ea typeface="Lato"/>
                <a:cs typeface="Lato"/>
                <a:sym typeface="Lato"/>
              </a:rPr>
              <a:t>ღია მმართველობა საქართველოს 2018-2019 წლების სამოქმედო გეგმა</a:t>
            </a:r>
          </a:p>
          <a:p>
            <a:pPr marL="127000" lvl="0" algn="ctr" rtl="0">
              <a:lnSpc>
                <a:spcPct val="115000"/>
              </a:lnSpc>
              <a:spcBef>
                <a:spcPts val="0"/>
              </a:spcBef>
              <a:spcAft>
                <a:spcPts val="0"/>
              </a:spcAft>
              <a:buSzPts val="1600"/>
            </a:pPr>
            <a:r>
              <a:rPr lang="ka-GE" sz="1800" dirty="0" smtClean="0">
                <a:latin typeface="Lato"/>
                <a:ea typeface="Lato"/>
                <a:cs typeface="Lato"/>
                <a:sym typeface="Lato"/>
              </a:rPr>
              <a:t>(2018 წლის 12 ნოემბრის N537 მთავრობის დადგენილება)</a:t>
            </a:r>
            <a:endParaRPr lang="en-US" sz="1800" dirty="0" smtClean="0">
              <a:latin typeface="Lato"/>
              <a:ea typeface="Lato"/>
              <a:cs typeface="Lato"/>
              <a:sym typeface="Lato"/>
            </a:endParaRPr>
          </a:p>
          <a:p>
            <a:pPr marL="127000" lvl="0" algn="ctr" rtl="0">
              <a:lnSpc>
                <a:spcPct val="115000"/>
              </a:lnSpc>
              <a:spcBef>
                <a:spcPts val="0"/>
              </a:spcBef>
              <a:spcAft>
                <a:spcPts val="0"/>
              </a:spcAft>
              <a:buSzPts val="1600"/>
            </a:pPr>
            <a:endParaRPr lang="en-US" sz="1800" dirty="0">
              <a:latin typeface="Lato"/>
              <a:ea typeface="Lato"/>
              <a:cs typeface="Lato"/>
              <a:sym typeface="Lato"/>
            </a:endParaRPr>
          </a:p>
          <a:p>
            <a:pPr marL="127000" lvl="0" algn="ctr" rtl="0">
              <a:lnSpc>
                <a:spcPct val="115000"/>
              </a:lnSpc>
              <a:spcBef>
                <a:spcPts val="0"/>
              </a:spcBef>
              <a:spcAft>
                <a:spcPts val="0"/>
              </a:spcAft>
              <a:buSzPts val="1600"/>
            </a:pPr>
            <a:endParaRPr lang="en-US" sz="1800" dirty="0" smtClean="0">
              <a:latin typeface="Lato"/>
              <a:ea typeface="Lato"/>
              <a:cs typeface="Lato"/>
              <a:sym typeface="Lato"/>
            </a:endParaRPr>
          </a:p>
          <a:p>
            <a:pPr marL="127000" lvl="0" algn="ctr" rtl="0">
              <a:lnSpc>
                <a:spcPct val="115000"/>
              </a:lnSpc>
              <a:spcBef>
                <a:spcPts val="0"/>
              </a:spcBef>
              <a:spcAft>
                <a:spcPts val="0"/>
              </a:spcAft>
              <a:buSzPts val="1600"/>
            </a:pPr>
            <a:endParaRPr lang="en-US" sz="1800" dirty="0">
              <a:latin typeface="Lato"/>
              <a:ea typeface="Lato"/>
              <a:cs typeface="Lato"/>
              <a:sym typeface="Lato"/>
            </a:endParaRPr>
          </a:p>
          <a:p>
            <a:pPr marL="127000" lvl="0" algn="ctr" rtl="0">
              <a:lnSpc>
                <a:spcPct val="115000"/>
              </a:lnSpc>
              <a:spcBef>
                <a:spcPts val="0"/>
              </a:spcBef>
              <a:spcAft>
                <a:spcPts val="0"/>
              </a:spcAft>
              <a:buSzPts val="1600"/>
            </a:pPr>
            <a:endParaRPr lang="ka-GE" sz="1800" dirty="0">
              <a:latin typeface="Lato"/>
              <a:ea typeface="Lato"/>
              <a:cs typeface="Lato"/>
              <a:sym typeface="Lat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727" y="3611074"/>
            <a:ext cx="1798039" cy="800688"/>
          </a:xfrm>
          <a:prstGeom prst="rect">
            <a:avLst/>
          </a:prstGeom>
        </p:spPr>
      </p:pic>
    </p:spTree>
    <p:extLst>
      <p:ext uri="{BB962C8B-B14F-4D97-AF65-F5344CB8AC3E}">
        <p14:creationId xmlns:p14="http://schemas.microsoft.com/office/powerpoint/2010/main" val="1989694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40084" y="0"/>
            <a:ext cx="8488679" cy="974035"/>
          </a:xfrm>
          <a:prstGeom prst="rect">
            <a:avLst/>
          </a:prstGeom>
        </p:spPr>
        <p:txBody>
          <a:bodyPr spcFirstLastPara="1" wrap="square" lIns="91425" tIns="91425" rIns="91425" bIns="91425" anchor="t" anchorCtr="0">
            <a:noAutofit/>
          </a:bodyPr>
          <a:lstStyle/>
          <a:p>
            <a:pPr algn="ctr"/>
            <a:r>
              <a:rPr lang="ka-GE" sz="2000" dirty="0" smtClean="0"/>
              <a:t>უსახლკაროთა შეფასებული რაოდენობა - 5,152 პირი (საქართველოს მთლიანი მოსახლეობის 0.14%). </a:t>
            </a:r>
            <a:r>
              <a:rPr lang="en-US" sz="2000" dirty="0" smtClean="0"/>
              <a:t/>
            </a:r>
            <a:br>
              <a:rPr lang="en-US" sz="2000" dirty="0" smtClean="0"/>
            </a:br>
            <a:endParaRPr lang="ka-GE" sz="2000"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smtClean="0">
              <a:solidFill>
                <a:srgbClr val="000000"/>
              </a:solidFill>
              <a:highlight>
                <a:srgbClr val="FFFF00"/>
              </a:highlight>
            </a:endParaRPr>
          </a:p>
          <a:p>
            <a:pPr marL="0" lvl="0" indent="0" algn="l" rtl="0">
              <a:spcBef>
                <a:spcPts val="1600"/>
              </a:spcBef>
              <a:spcAft>
                <a:spcPts val="1600"/>
              </a:spcAft>
              <a:buNone/>
            </a:pPr>
            <a:endParaRPr b="1" dirty="0">
              <a:solidFill>
                <a:srgbClr val="000000"/>
              </a:solidFill>
              <a:highlight>
                <a:srgbClr val="FFFF00"/>
              </a:highlight>
            </a:endParaRPr>
          </a:p>
        </p:txBody>
      </p:sp>
      <p:graphicFrame>
        <p:nvGraphicFramePr>
          <p:cNvPr id="3" name="Table 2"/>
          <p:cNvGraphicFramePr>
            <a:graphicFrameLocks noGrp="1"/>
          </p:cNvGraphicFramePr>
          <p:nvPr>
            <p:extLst>
              <p:ext uri="{D42A27DB-BD31-4B8C-83A1-F6EECF244321}">
                <p14:modId xmlns:p14="http://schemas.microsoft.com/office/powerpoint/2010/main" val="2212090609"/>
              </p:ext>
            </p:extLst>
          </p:nvPr>
        </p:nvGraphicFramePr>
        <p:xfrm>
          <a:off x="69574" y="745435"/>
          <a:ext cx="6858004" cy="4398065"/>
        </p:xfrm>
        <a:graphic>
          <a:graphicData uri="http://schemas.openxmlformats.org/drawingml/2006/table">
            <a:tbl>
              <a:tblPr firstRow="1" bandRow="1">
                <a:tableStyleId>{35758FB7-9AC5-4552-8A53-C91805E547FA}</a:tableStyleId>
              </a:tblPr>
              <a:tblGrid>
                <a:gridCol w="3429002">
                  <a:extLst>
                    <a:ext uri="{9D8B030D-6E8A-4147-A177-3AD203B41FA5}">
                      <a16:colId xmlns:a16="http://schemas.microsoft.com/office/drawing/2014/main" val="1066738785"/>
                    </a:ext>
                  </a:extLst>
                </a:gridCol>
                <a:gridCol w="3429002">
                  <a:extLst>
                    <a:ext uri="{9D8B030D-6E8A-4147-A177-3AD203B41FA5}">
                      <a16:colId xmlns:a16="http://schemas.microsoft.com/office/drawing/2014/main" val="52226525"/>
                    </a:ext>
                  </a:extLst>
                </a:gridCol>
              </a:tblGrid>
              <a:tr h="43566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ka-GE" sz="1000" u="none" strike="noStrike" cap="none" dirty="0" smtClean="0">
                          <a:effectLst/>
                          <a:sym typeface="Arial"/>
                        </a:rPr>
                        <a:t>მუნიციპალიტეტები</a:t>
                      </a:r>
                      <a:endParaRPr lang="it-IT" sz="1000" u="none" strike="noStrike" cap="none" dirty="0" smtClean="0">
                        <a:effectLst/>
                        <a:sym typeface="Arial"/>
                      </a:endParaRPr>
                    </a:p>
                    <a:p>
                      <a:endParaRPr lang="en-US" sz="1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ka-GE" sz="1000" u="none" strike="noStrike" cap="none" dirty="0" smtClean="0">
                          <a:effectLst/>
                          <a:sym typeface="Arial"/>
                        </a:rPr>
                        <a:t>წილი</a:t>
                      </a:r>
                      <a:endParaRPr lang="it-IT" sz="1000" u="none" strike="noStrike" cap="none" dirty="0" smtClean="0">
                        <a:effectLst/>
                        <a:sym typeface="Arial"/>
                      </a:endParaRPr>
                    </a:p>
                    <a:p>
                      <a:endParaRPr lang="en-US" sz="1000" dirty="0"/>
                    </a:p>
                  </a:txBody>
                  <a:tcPr/>
                </a:tc>
                <a:extLst>
                  <a:ext uri="{0D108BD9-81ED-4DB2-BD59-A6C34878D82A}">
                    <a16:rowId xmlns:a16="http://schemas.microsoft.com/office/drawing/2014/main" val="14409786"/>
                  </a:ext>
                </a:extLst>
              </a:tr>
              <a:tr h="395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a-GE" sz="1000" b="1" u="none" strike="noStrike" cap="none" dirty="0" smtClean="0">
                          <a:solidFill>
                            <a:schemeClr val="bg2"/>
                          </a:solidFill>
                          <a:effectLst/>
                          <a:sym typeface="Arial"/>
                        </a:rPr>
                        <a:t>მესტია</a:t>
                      </a:r>
                    </a:p>
                    <a:p>
                      <a:endParaRPr lang="en-US" sz="1000" dirty="0">
                        <a:solidFill>
                          <a:schemeClr val="bg2"/>
                        </a:solidFill>
                      </a:endParaRPr>
                    </a:p>
                  </a:txBody>
                  <a:tcPr>
                    <a:solidFill>
                      <a:schemeClr val="accent5">
                        <a:lumMod val="40000"/>
                        <a:lumOff val="60000"/>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solidFill>
                            <a:schemeClr val="bg2"/>
                          </a:solidFill>
                          <a:effectLst/>
                          <a:latin typeface="+mn-lt"/>
                        </a:rPr>
                        <a:t>62.4%</a:t>
                      </a:r>
                      <a:endParaRPr lang="it-IT" sz="1000" dirty="0" smtClean="0">
                        <a:solidFill>
                          <a:schemeClr val="bg2"/>
                        </a:solidFill>
                        <a:effectLst/>
                        <a:latin typeface="+mn-lt"/>
                        <a:ea typeface="Calibri" panose="020F0502020204030204" pitchFamily="34" charset="0"/>
                        <a:cs typeface="Times New Roman" panose="02020603050405020304" pitchFamily="18" charset="0"/>
                      </a:endParaRPr>
                    </a:p>
                    <a:p>
                      <a:endParaRPr lang="en-US" sz="1000" b="0" i="0" u="none" strike="noStrike" cap="none" dirty="0">
                        <a:solidFill>
                          <a:schemeClr val="bg2"/>
                        </a:solidFill>
                        <a:effectLst/>
                        <a:latin typeface="+mn-lt"/>
                        <a:ea typeface="+mn-ea"/>
                        <a:cs typeface="+mn-cs"/>
                        <a:sym typeface="Arial"/>
                      </a:endParaRPr>
                    </a:p>
                  </a:txBody>
                  <a:tcPr>
                    <a:solidFill>
                      <a:schemeClr val="accent2">
                        <a:lumMod val="20000"/>
                        <a:lumOff val="80000"/>
                        <a:alpha val="40000"/>
                      </a:schemeClr>
                    </a:solidFill>
                  </a:tcPr>
                </a:tc>
                <a:extLst>
                  <a:ext uri="{0D108BD9-81ED-4DB2-BD59-A6C34878D82A}">
                    <a16:rowId xmlns:a16="http://schemas.microsoft.com/office/drawing/2014/main" val="2912780174"/>
                  </a:ext>
                </a:extLst>
              </a:tr>
              <a:tr h="395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a-GE" sz="1000" b="1" i="0" u="none" strike="noStrike" cap="none" dirty="0" smtClean="0">
                          <a:solidFill>
                            <a:schemeClr val="bg2"/>
                          </a:solidFill>
                          <a:effectLst/>
                          <a:latin typeface="+mn-lt"/>
                          <a:ea typeface="+mn-ea"/>
                          <a:cs typeface="+mn-cs"/>
                          <a:sym typeface="Arial"/>
                        </a:rPr>
                        <a:t>ქუთაისი</a:t>
                      </a:r>
                      <a:endParaRPr lang="it-IT" sz="1000" b="1" i="0" u="none" strike="noStrike" cap="none" dirty="0" smtClean="0">
                        <a:solidFill>
                          <a:schemeClr val="bg2"/>
                        </a:solidFill>
                        <a:effectLst/>
                        <a:latin typeface="+mn-lt"/>
                        <a:ea typeface="+mn-ea"/>
                        <a:cs typeface="+mn-cs"/>
                        <a:sym typeface="Arial"/>
                      </a:endParaRPr>
                    </a:p>
                    <a:p>
                      <a:endParaRPr lang="en-US" sz="1000" dirty="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smtClean="0">
                          <a:solidFill>
                            <a:schemeClr val="bg2"/>
                          </a:solidFill>
                          <a:effectLst/>
                          <a:latin typeface="+mn-lt"/>
                          <a:ea typeface="+mn-ea"/>
                          <a:cs typeface="+mn-cs"/>
                          <a:sym typeface="Arial"/>
                        </a:rPr>
                        <a:t>16.4%</a:t>
                      </a:r>
                    </a:p>
                    <a:p>
                      <a:endParaRPr lang="en-US" sz="1000" dirty="0"/>
                    </a:p>
                  </a:txBody>
                  <a:tcPr/>
                </a:tc>
                <a:extLst>
                  <a:ext uri="{0D108BD9-81ED-4DB2-BD59-A6C34878D82A}">
                    <a16:rowId xmlns:a16="http://schemas.microsoft.com/office/drawing/2014/main" val="3677480827"/>
                  </a:ext>
                </a:extLst>
              </a:tr>
              <a:tr h="395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a-GE" sz="1000" b="1" i="0" u="none" strike="noStrike" cap="none" dirty="0" smtClean="0">
                          <a:solidFill>
                            <a:schemeClr val="bg2"/>
                          </a:solidFill>
                          <a:effectLst/>
                          <a:latin typeface="+mn-lt"/>
                          <a:ea typeface="+mn-ea"/>
                          <a:cs typeface="+mn-cs"/>
                          <a:sym typeface="Arial"/>
                        </a:rPr>
                        <a:t>ხაშური</a:t>
                      </a:r>
                      <a:endParaRPr lang="it-IT" sz="1000" b="1" i="0" u="none" strike="noStrike" cap="none" dirty="0" smtClean="0">
                        <a:solidFill>
                          <a:schemeClr val="bg2"/>
                        </a:solidFill>
                        <a:effectLst/>
                        <a:latin typeface="+mn-lt"/>
                        <a:ea typeface="+mn-ea"/>
                        <a:cs typeface="+mn-cs"/>
                        <a:sym typeface="Arial"/>
                      </a:endParaRPr>
                    </a:p>
                    <a:p>
                      <a:endParaRPr lang="en-US" sz="1000" dirty="0"/>
                    </a:p>
                  </a:txBody>
                  <a:tcPr>
                    <a:solidFill>
                      <a:schemeClr val="accent5">
                        <a:lumMod val="20000"/>
                        <a:lumOff val="80000"/>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smtClean="0">
                          <a:solidFill>
                            <a:schemeClr val="bg2"/>
                          </a:solidFill>
                          <a:effectLst/>
                          <a:latin typeface="+mn-lt"/>
                          <a:ea typeface="+mn-ea"/>
                          <a:cs typeface="+mn-cs"/>
                          <a:sym typeface="Arial"/>
                        </a:rPr>
                        <a:t>6.9%</a:t>
                      </a:r>
                      <a:endParaRPr lang="it-IT" sz="1000" b="0" i="0" u="none" strike="noStrike" cap="none" dirty="0" smtClean="0">
                        <a:solidFill>
                          <a:schemeClr val="bg2"/>
                        </a:solidFill>
                        <a:effectLst/>
                        <a:latin typeface="+mn-lt"/>
                        <a:ea typeface="+mn-ea"/>
                        <a:cs typeface="+mn-cs"/>
                        <a:sym typeface="Arial"/>
                      </a:endParaRPr>
                    </a:p>
                    <a:p>
                      <a:endParaRPr lang="en-US" sz="1000" dirty="0"/>
                    </a:p>
                  </a:txBody>
                  <a:tcPr>
                    <a:solidFill>
                      <a:schemeClr val="accent2">
                        <a:lumMod val="20000"/>
                        <a:lumOff val="80000"/>
                        <a:alpha val="40000"/>
                      </a:schemeClr>
                    </a:solidFill>
                  </a:tcPr>
                </a:tc>
                <a:extLst>
                  <a:ext uri="{0D108BD9-81ED-4DB2-BD59-A6C34878D82A}">
                    <a16:rowId xmlns:a16="http://schemas.microsoft.com/office/drawing/2014/main" val="788004244"/>
                  </a:ext>
                </a:extLst>
              </a:tr>
              <a:tr h="395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a-GE" sz="1000" b="1" i="0" u="none" strike="noStrike" cap="none" dirty="0" smtClean="0">
                          <a:solidFill>
                            <a:schemeClr val="bg2"/>
                          </a:solidFill>
                          <a:effectLst/>
                          <a:latin typeface="+mn-lt"/>
                          <a:ea typeface="+mn-ea"/>
                          <a:cs typeface="+mn-cs"/>
                          <a:sym typeface="Arial"/>
                        </a:rPr>
                        <a:t>მარნეული</a:t>
                      </a:r>
                      <a:endParaRPr lang="it-IT" sz="1000" b="1" i="0" u="none" strike="noStrike" cap="none" dirty="0" smtClean="0">
                        <a:solidFill>
                          <a:schemeClr val="bg2"/>
                        </a:solidFill>
                        <a:effectLst/>
                        <a:latin typeface="+mn-lt"/>
                        <a:ea typeface="+mn-ea"/>
                        <a:cs typeface="+mn-cs"/>
                        <a:sym typeface="Arial"/>
                      </a:endParaRP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smtClean="0">
                          <a:solidFill>
                            <a:schemeClr val="bg2"/>
                          </a:solidFill>
                          <a:effectLst/>
                          <a:latin typeface="+mn-lt"/>
                          <a:ea typeface="+mn-ea"/>
                          <a:cs typeface="+mn-cs"/>
                          <a:sym typeface="Arial"/>
                        </a:rPr>
                        <a:t>4.6%</a:t>
                      </a:r>
                      <a:endParaRPr lang="it-IT" sz="1000" b="0" i="0" u="none" strike="noStrike" cap="none" dirty="0" smtClean="0">
                        <a:solidFill>
                          <a:schemeClr val="bg2"/>
                        </a:solidFill>
                        <a:effectLst/>
                        <a:latin typeface="+mn-lt"/>
                        <a:ea typeface="+mn-ea"/>
                        <a:cs typeface="+mn-cs"/>
                        <a:sym typeface="Arial"/>
                      </a:endParaRPr>
                    </a:p>
                    <a:p>
                      <a:endParaRPr lang="en-US" sz="1000" dirty="0"/>
                    </a:p>
                  </a:txBody>
                  <a:tcPr/>
                </a:tc>
                <a:extLst>
                  <a:ext uri="{0D108BD9-81ED-4DB2-BD59-A6C34878D82A}">
                    <a16:rowId xmlns:a16="http://schemas.microsoft.com/office/drawing/2014/main" val="2065836170"/>
                  </a:ext>
                </a:extLst>
              </a:tr>
              <a:tr h="395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a-GE" sz="1000" b="1" i="0" u="none" strike="noStrike" cap="none" dirty="0" smtClean="0">
                          <a:solidFill>
                            <a:schemeClr val="bg2"/>
                          </a:solidFill>
                          <a:effectLst/>
                          <a:latin typeface="+mn-lt"/>
                          <a:ea typeface="+mn-ea"/>
                          <a:cs typeface="+mn-cs"/>
                          <a:sym typeface="Arial"/>
                        </a:rPr>
                        <a:t>რუსთავი</a:t>
                      </a:r>
                      <a:endParaRPr lang="it-IT" sz="1000" b="1" i="0" u="none" strike="noStrike" cap="none" dirty="0" smtClean="0">
                        <a:solidFill>
                          <a:schemeClr val="bg2"/>
                        </a:solidFill>
                        <a:effectLst/>
                        <a:latin typeface="+mn-lt"/>
                        <a:ea typeface="+mn-ea"/>
                        <a:cs typeface="+mn-cs"/>
                        <a:sym typeface="Arial"/>
                      </a:endParaRPr>
                    </a:p>
                    <a:p>
                      <a:endParaRPr lang="en-US" sz="1000" dirty="0"/>
                    </a:p>
                  </a:txBody>
                  <a:tcPr>
                    <a:solidFill>
                      <a:schemeClr val="accent5">
                        <a:lumMod val="20000"/>
                        <a:lumOff val="80000"/>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smtClean="0">
                          <a:solidFill>
                            <a:schemeClr val="bg2"/>
                          </a:solidFill>
                          <a:effectLst/>
                          <a:latin typeface="+mn-lt"/>
                          <a:ea typeface="+mn-ea"/>
                          <a:cs typeface="+mn-cs"/>
                          <a:sym typeface="Arial"/>
                        </a:rPr>
                        <a:t>4.4%</a:t>
                      </a:r>
                      <a:endParaRPr lang="it-IT" sz="1000" b="0" i="0" u="none" strike="noStrike" cap="none" dirty="0" smtClean="0">
                        <a:solidFill>
                          <a:schemeClr val="bg2"/>
                        </a:solidFill>
                        <a:effectLst/>
                        <a:latin typeface="+mn-lt"/>
                        <a:ea typeface="+mn-ea"/>
                        <a:cs typeface="+mn-cs"/>
                        <a:sym typeface="Arial"/>
                      </a:endParaRPr>
                    </a:p>
                    <a:p>
                      <a:endParaRPr lang="en-US" sz="1000" dirty="0"/>
                    </a:p>
                  </a:txBody>
                  <a:tcPr>
                    <a:solidFill>
                      <a:schemeClr val="accent2">
                        <a:lumMod val="20000"/>
                        <a:lumOff val="80000"/>
                        <a:alpha val="40000"/>
                      </a:schemeClr>
                    </a:solidFill>
                  </a:tcPr>
                </a:tc>
                <a:extLst>
                  <a:ext uri="{0D108BD9-81ED-4DB2-BD59-A6C34878D82A}">
                    <a16:rowId xmlns:a16="http://schemas.microsoft.com/office/drawing/2014/main" val="797859640"/>
                  </a:ext>
                </a:extLst>
              </a:tr>
              <a:tr h="395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a-GE" sz="1000" b="1" i="0" u="none" strike="noStrike" cap="none" dirty="0" smtClean="0">
                          <a:solidFill>
                            <a:schemeClr val="bg2"/>
                          </a:solidFill>
                          <a:effectLst/>
                          <a:latin typeface="+mn-lt"/>
                          <a:ea typeface="+mn-ea"/>
                          <a:cs typeface="+mn-cs"/>
                          <a:sym typeface="Arial"/>
                        </a:rPr>
                        <a:t>გურჯაანი</a:t>
                      </a:r>
                      <a:endParaRPr lang="it-IT" sz="1000" b="1" i="0" u="none" strike="noStrike" cap="none" dirty="0" smtClean="0">
                        <a:solidFill>
                          <a:schemeClr val="bg2"/>
                        </a:solidFill>
                        <a:effectLst/>
                        <a:latin typeface="+mn-lt"/>
                        <a:ea typeface="+mn-ea"/>
                        <a:cs typeface="+mn-cs"/>
                        <a:sym typeface="Arial"/>
                      </a:endParaRP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smtClean="0">
                          <a:solidFill>
                            <a:schemeClr val="bg2"/>
                          </a:solidFill>
                          <a:effectLst/>
                          <a:latin typeface="+mn-lt"/>
                          <a:ea typeface="+mn-ea"/>
                          <a:cs typeface="+mn-cs"/>
                          <a:sym typeface="Arial"/>
                        </a:rPr>
                        <a:t>3.0%</a:t>
                      </a:r>
                      <a:endParaRPr lang="it-IT" sz="1000" b="0" i="0" u="none" strike="noStrike" cap="none" dirty="0" smtClean="0">
                        <a:solidFill>
                          <a:schemeClr val="bg2"/>
                        </a:solidFill>
                        <a:effectLst/>
                        <a:latin typeface="+mn-lt"/>
                        <a:ea typeface="+mn-ea"/>
                        <a:cs typeface="+mn-cs"/>
                        <a:sym typeface="Arial"/>
                      </a:endParaRPr>
                    </a:p>
                    <a:p>
                      <a:endParaRPr lang="en-US" sz="1000" dirty="0"/>
                    </a:p>
                  </a:txBody>
                  <a:tcPr/>
                </a:tc>
                <a:extLst>
                  <a:ext uri="{0D108BD9-81ED-4DB2-BD59-A6C34878D82A}">
                    <a16:rowId xmlns:a16="http://schemas.microsoft.com/office/drawing/2014/main" val="812983011"/>
                  </a:ext>
                </a:extLst>
              </a:tr>
              <a:tr h="395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a-GE" sz="1000" b="1" i="0" u="none" strike="noStrike" cap="none" dirty="0" smtClean="0">
                          <a:solidFill>
                            <a:schemeClr val="bg2"/>
                          </a:solidFill>
                          <a:effectLst/>
                          <a:latin typeface="+mn-lt"/>
                          <a:ea typeface="+mn-ea"/>
                          <a:cs typeface="+mn-cs"/>
                          <a:sym typeface="Arial"/>
                        </a:rPr>
                        <a:t>ფოთი</a:t>
                      </a:r>
                      <a:endParaRPr lang="it-IT" sz="1000" b="1" i="0" u="none" strike="noStrike" cap="none" dirty="0" smtClean="0">
                        <a:solidFill>
                          <a:schemeClr val="bg2"/>
                        </a:solidFill>
                        <a:effectLst/>
                        <a:latin typeface="+mn-lt"/>
                        <a:ea typeface="+mn-ea"/>
                        <a:cs typeface="+mn-cs"/>
                        <a:sym typeface="Arial"/>
                      </a:endParaRPr>
                    </a:p>
                    <a:p>
                      <a:endParaRPr lang="en-US" sz="1000" dirty="0"/>
                    </a:p>
                  </a:txBody>
                  <a:tcPr>
                    <a:solidFill>
                      <a:schemeClr val="accent5">
                        <a:lumMod val="20000"/>
                        <a:lumOff val="80000"/>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smtClean="0">
                          <a:solidFill>
                            <a:schemeClr val="bg2"/>
                          </a:solidFill>
                          <a:effectLst/>
                          <a:latin typeface="+mn-lt"/>
                          <a:ea typeface="+mn-ea"/>
                          <a:cs typeface="+mn-cs"/>
                          <a:sym typeface="Arial"/>
                        </a:rPr>
                        <a:t>1.4%</a:t>
                      </a:r>
                      <a:endParaRPr lang="it-IT" sz="1000" b="0" i="0" u="none" strike="noStrike" cap="none" dirty="0" smtClean="0">
                        <a:solidFill>
                          <a:schemeClr val="bg2"/>
                        </a:solidFill>
                        <a:effectLst/>
                        <a:latin typeface="+mn-lt"/>
                        <a:ea typeface="+mn-ea"/>
                        <a:cs typeface="+mn-cs"/>
                        <a:sym typeface="Arial"/>
                      </a:endParaRPr>
                    </a:p>
                    <a:p>
                      <a:endParaRPr lang="en-US" sz="1000" dirty="0"/>
                    </a:p>
                  </a:txBody>
                  <a:tcPr>
                    <a:solidFill>
                      <a:schemeClr val="accent2">
                        <a:lumMod val="20000"/>
                        <a:lumOff val="80000"/>
                        <a:alpha val="40000"/>
                      </a:schemeClr>
                    </a:solidFill>
                  </a:tcPr>
                </a:tc>
                <a:extLst>
                  <a:ext uri="{0D108BD9-81ED-4DB2-BD59-A6C34878D82A}">
                    <a16:rowId xmlns:a16="http://schemas.microsoft.com/office/drawing/2014/main" val="2289432661"/>
                  </a:ext>
                </a:extLst>
              </a:tr>
              <a:tr h="395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a-GE" sz="1000" b="1" i="0" u="none" strike="noStrike" cap="none" dirty="0" smtClean="0">
                          <a:solidFill>
                            <a:schemeClr val="bg2"/>
                          </a:solidFill>
                          <a:effectLst/>
                          <a:latin typeface="+mn-lt"/>
                          <a:ea typeface="+mn-ea"/>
                          <a:cs typeface="+mn-cs"/>
                          <a:sym typeface="Arial"/>
                        </a:rPr>
                        <a:t>ლაგოდეხი</a:t>
                      </a:r>
                      <a:endParaRPr lang="it-IT" sz="1000" b="1" i="0" u="none" strike="noStrike" cap="none" dirty="0" smtClean="0">
                        <a:solidFill>
                          <a:schemeClr val="bg2"/>
                        </a:solidFill>
                        <a:effectLst/>
                        <a:latin typeface="+mn-lt"/>
                        <a:ea typeface="+mn-ea"/>
                        <a:cs typeface="+mn-cs"/>
                        <a:sym typeface="Arial"/>
                      </a:endParaRP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smtClean="0">
                          <a:solidFill>
                            <a:schemeClr val="bg2"/>
                          </a:solidFill>
                          <a:effectLst/>
                          <a:latin typeface="+mn-lt"/>
                          <a:ea typeface="+mn-ea"/>
                          <a:cs typeface="+mn-cs"/>
                          <a:sym typeface="Arial"/>
                        </a:rPr>
                        <a:t>0.4%</a:t>
                      </a:r>
                      <a:endParaRPr lang="it-IT" sz="1000" b="0" i="0" u="none" strike="noStrike" cap="none" dirty="0" smtClean="0">
                        <a:solidFill>
                          <a:schemeClr val="bg2"/>
                        </a:solidFill>
                        <a:effectLst/>
                        <a:latin typeface="+mn-lt"/>
                        <a:ea typeface="+mn-ea"/>
                        <a:cs typeface="+mn-cs"/>
                        <a:sym typeface="Arial"/>
                      </a:endParaRPr>
                    </a:p>
                    <a:p>
                      <a:endParaRPr lang="en-US" sz="1000" dirty="0"/>
                    </a:p>
                  </a:txBody>
                  <a:tcPr/>
                </a:tc>
                <a:extLst>
                  <a:ext uri="{0D108BD9-81ED-4DB2-BD59-A6C34878D82A}">
                    <a16:rowId xmlns:a16="http://schemas.microsoft.com/office/drawing/2014/main" val="3103054621"/>
                  </a:ext>
                </a:extLst>
              </a:tr>
              <a:tr h="395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a-GE" sz="1000" b="1" i="0" u="none" strike="noStrike" cap="none" dirty="0" smtClean="0">
                          <a:solidFill>
                            <a:schemeClr val="bg2"/>
                          </a:solidFill>
                          <a:effectLst/>
                          <a:latin typeface="+mn-lt"/>
                          <a:ea typeface="+mn-ea"/>
                          <a:cs typeface="+mn-cs"/>
                          <a:sym typeface="Arial"/>
                        </a:rPr>
                        <a:t>ლენტეხი</a:t>
                      </a:r>
                      <a:endParaRPr lang="it-IT" sz="1000" b="1" i="0" u="none" strike="noStrike" cap="none" dirty="0" smtClean="0">
                        <a:solidFill>
                          <a:schemeClr val="bg2"/>
                        </a:solidFill>
                        <a:effectLst/>
                        <a:latin typeface="+mn-lt"/>
                        <a:ea typeface="+mn-ea"/>
                        <a:cs typeface="+mn-cs"/>
                        <a:sym typeface="Arial"/>
                      </a:endParaRPr>
                    </a:p>
                    <a:p>
                      <a:endParaRPr lang="en-US" sz="1000" dirty="0"/>
                    </a:p>
                  </a:txBody>
                  <a:tcPr>
                    <a:solidFill>
                      <a:schemeClr val="accent5">
                        <a:lumMod val="20000"/>
                        <a:lumOff val="80000"/>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smtClean="0">
                          <a:solidFill>
                            <a:schemeClr val="bg2"/>
                          </a:solidFill>
                          <a:effectLst/>
                          <a:latin typeface="+mn-lt"/>
                          <a:ea typeface="+mn-ea"/>
                          <a:cs typeface="+mn-cs"/>
                          <a:sym typeface="Arial"/>
                        </a:rPr>
                        <a:t>0.3%</a:t>
                      </a:r>
                      <a:endParaRPr lang="it-IT" sz="1000" b="0" i="0" u="none" strike="noStrike" cap="none" dirty="0" smtClean="0">
                        <a:solidFill>
                          <a:schemeClr val="bg2"/>
                        </a:solidFill>
                        <a:effectLst/>
                        <a:latin typeface="+mn-lt"/>
                        <a:ea typeface="+mn-ea"/>
                        <a:cs typeface="+mn-cs"/>
                        <a:sym typeface="Arial"/>
                      </a:endParaRPr>
                    </a:p>
                    <a:p>
                      <a:endParaRPr lang="en-US" sz="1000" dirty="0"/>
                    </a:p>
                  </a:txBody>
                  <a:tcPr>
                    <a:solidFill>
                      <a:schemeClr val="accent2">
                        <a:lumMod val="20000"/>
                        <a:lumOff val="80000"/>
                        <a:alpha val="40000"/>
                      </a:schemeClr>
                    </a:solidFill>
                  </a:tcPr>
                </a:tc>
                <a:extLst>
                  <a:ext uri="{0D108BD9-81ED-4DB2-BD59-A6C34878D82A}">
                    <a16:rowId xmlns:a16="http://schemas.microsoft.com/office/drawing/2014/main" val="759450604"/>
                  </a:ext>
                </a:extLst>
              </a:tr>
              <a:tr h="395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a-GE" sz="1000" b="1" i="0" u="none" strike="noStrike" cap="none" dirty="0" smtClean="0">
                          <a:solidFill>
                            <a:schemeClr val="bg2"/>
                          </a:solidFill>
                          <a:effectLst/>
                          <a:latin typeface="+mn-lt"/>
                          <a:ea typeface="+mn-ea"/>
                          <a:cs typeface="+mn-cs"/>
                          <a:sym typeface="Arial"/>
                        </a:rPr>
                        <a:t>ხარაგაული</a:t>
                      </a:r>
                      <a:endParaRPr lang="it-IT" sz="1000" b="1" i="0" u="none" strike="noStrike" cap="none" dirty="0" smtClean="0">
                        <a:solidFill>
                          <a:schemeClr val="bg2"/>
                        </a:solidFill>
                        <a:effectLst/>
                        <a:latin typeface="+mn-lt"/>
                        <a:ea typeface="+mn-ea"/>
                        <a:cs typeface="+mn-cs"/>
                        <a:sym typeface="Arial"/>
                      </a:endParaRP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smtClean="0">
                          <a:solidFill>
                            <a:schemeClr val="bg2"/>
                          </a:solidFill>
                          <a:effectLst/>
                          <a:latin typeface="+mn-lt"/>
                          <a:ea typeface="+mn-ea"/>
                          <a:cs typeface="+mn-cs"/>
                          <a:sym typeface="Arial"/>
                        </a:rPr>
                        <a:t>0.2%</a:t>
                      </a:r>
                      <a:endParaRPr lang="it-IT" sz="1000" b="0" i="0" u="none" strike="noStrike" cap="none" dirty="0" smtClean="0">
                        <a:solidFill>
                          <a:schemeClr val="bg2"/>
                        </a:solidFill>
                        <a:effectLst/>
                        <a:latin typeface="+mn-lt"/>
                        <a:ea typeface="+mn-ea"/>
                        <a:cs typeface="+mn-cs"/>
                        <a:sym typeface="Arial"/>
                      </a:endParaRPr>
                    </a:p>
                    <a:p>
                      <a:endParaRPr lang="en-US" sz="1000" dirty="0"/>
                    </a:p>
                  </a:txBody>
                  <a:tcPr/>
                </a:tc>
                <a:extLst>
                  <a:ext uri="{0D108BD9-81ED-4DB2-BD59-A6C34878D82A}">
                    <a16:rowId xmlns:a16="http://schemas.microsoft.com/office/drawing/2014/main" val="1065783375"/>
                  </a:ext>
                </a:extLst>
              </a:tr>
            </a:tbl>
          </a:graphicData>
        </a:graphic>
      </p:graphicFrame>
      <p:sp>
        <p:nvSpPr>
          <p:cNvPr id="7" name="Rectangle 6">
            <a:extLst>
              <a:ext uri="{FF2B5EF4-FFF2-40B4-BE49-F238E27FC236}">
                <a16:creationId xmlns:a16="http://schemas.microsoft.com/office/drawing/2014/main" id="{1B3EDEF0-DA8C-4E3D-AA8B-0287CD9C1055}"/>
              </a:ext>
            </a:extLst>
          </p:cNvPr>
          <p:cNvSpPr/>
          <p:nvPr/>
        </p:nvSpPr>
        <p:spPr>
          <a:xfrm>
            <a:off x="7076661" y="3866227"/>
            <a:ext cx="1997765" cy="1277273"/>
          </a:xfrm>
          <a:prstGeom prst="rect">
            <a:avLst/>
          </a:prstGeom>
        </p:spPr>
        <p:txBody>
          <a:bodyPr wrap="square">
            <a:spAutoFit/>
          </a:bodyPr>
          <a:lstStyle/>
          <a:p>
            <a:pPr algn="just"/>
            <a:r>
              <a:rPr lang="ka-GE" altLang="it-IT" sz="1100" i="1" dirty="0" smtClean="0">
                <a:solidFill>
                  <a:srgbClr val="44546A"/>
                </a:solidFill>
                <a:latin typeface="+mn-lt"/>
                <a:ea typeface="Calibri" panose="020F0502020204030204" pitchFamily="34" charset="0"/>
                <a:cs typeface="Times New Roman" panose="02020603050405020304" pitchFamily="18" charset="0"/>
              </a:rPr>
              <a:t>წყარო</a:t>
            </a:r>
            <a:r>
              <a:rPr lang="en-US" altLang="it-IT" sz="1100" i="1" dirty="0" smtClean="0">
                <a:solidFill>
                  <a:srgbClr val="44546A"/>
                </a:solidFill>
                <a:latin typeface="+mn-lt"/>
                <a:ea typeface="Calibri" panose="020F0502020204030204" pitchFamily="34" charset="0"/>
                <a:cs typeface="Times New Roman" panose="02020603050405020304" pitchFamily="18" charset="0"/>
              </a:rPr>
              <a:t>:</a:t>
            </a:r>
            <a:r>
              <a:rPr lang="ka-GE" altLang="it-IT" sz="1100" i="1" dirty="0" smtClean="0">
                <a:solidFill>
                  <a:srgbClr val="44546A"/>
                </a:solidFill>
                <a:latin typeface="+mn-lt"/>
                <a:ea typeface="Calibri" panose="020F0502020204030204" pitchFamily="34" charset="0"/>
                <a:cs typeface="Times New Roman" panose="02020603050405020304" pitchFamily="18" charset="0"/>
              </a:rPr>
              <a:t>ადგილობრივი თვითმმართველობები </a:t>
            </a:r>
          </a:p>
          <a:p>
            <a:pPr algn="just"/>
            <a:endParaRPr lang="ka-GE" sz="1100" b="1" i="1" u="sng" dirty="0">
              <a:solidFill>
                <a:srgbClr val="44546A"/>
              </a:solidFill>
              <a:latin typeface="+mn-lt"/>
              <a:cs typeface="Times New Roman" panose="02020603050405020304" pitchFamily="18" charset="0"/>
            </a:endParaRPr>
          </a:p>
          <a:p>
            <a:pPr algn="just"/>
            <a:endParaRPr lang="ka-GE" sz="1100" b="1" i="1" u="sng" dirty="0" smtClean="0">
              <a:solidFill>
                <a:srgbClr val="44546A"/>
              </a:solidFill>
              <a:latin typeface="+mn-lt"/>
              <a:cs typeface="Times New Roman" panose="02020603050405020304" pitchFamily="18" charset="0"/>
            </a:endParaRPr>
          </a:p>
          <a:p>
            <a:pPr algn="just"/>
            <a:r>
              <a:rPr lang="ka-GE" sz="1100" b="1" u="sng" dirty="0" smtClean="0"/>
              <a:t>კვლევის </a:t>
            </a:r>
            <a:r>
              <a:rPr lang="ka-GE" sz="1100" b="1" u="sng" dirty="0"/>
              <a:t>პერიოდი მოიცავს 2007-2018 წლებს</a:t>
            </a:r>
            <a:endParaRPr lang="en-US" sz="1100" b="1" u="sng" dirty="0"/>
          </a:p>
          <a:p>
            <a:pPr lvl="0" algn="just"/>
            <a:endParaRPr lang="en-US" altLang="it-IT" sz="1100" dirty="0">
              <a:latin typeface="+mn-lt"/>
            </a:endParaRPr>
          </a:p>
        </p:txBody>
      </p:sp>
    </p:spTree>
    <p:extLst>
      <p:ext uri="{BB962C8B-B14F-4D97-AF65-F5344CB8AC3E}">
        <p14:creationId xmlns:p14="http://schemas.microsoft.com/office/powerpoint/2010/main" val="861674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076661" y="541383"/>
            <a:ext cx="2032553" cy="2301208"/>
          </a:xfrm>
          <a:prstGeom prst="rect">
            <a:avLst/>
          </a:prstGeom>
        </p:spPr>
        <p:txBody>
          <a:bodyPr spcFirstLastPara="1" wrap="square" lIns="91425" tIns="91425" rIns="91425" bIns="91425" anchor="t" anchorCtr="0">
            <a:noAutofit/>
          </a:bodyPr>
          <a:lstStyle/>
          <a:p>
            <a:pPr algn="ctr"/>
            <a:r>
              <a:rPr lang="ka-GE" sz="1400" dirty="0"/>
              <a:t>სახლის არმქონეები: ადამიანები, რომლებიც დროებით საცხოვრებელში</a:t>
            </a:r>
            <a:r>
              <a:rPr lang="ka-GE" sz="1400" dirty="0" smtClean="0"/>
              <a:t>/</a:t>
            </a:r>
            <a:br>
              <a:rPr lang="ka-GE" sz="1400" dirty="0" smtClean="0"/>
            </a:br>
            <a:r>
              <a:rPr lang="ka-GE" sz="1400" dirty="0" smtClean="0"/>
              <a:t>მიმღებ </a:t>
            </a:r>
            <a:r>
              <a:rPr lang="ka-GE" sz="1400" dirty="0"/>
              <a:t>ცენტრებში ცხოვრობენ</a:t>
            </a:r>
            <a:endParaRPr lang="ka-GE" sz="1400"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smtClean="0">
              <a:solidFill>
                <a:srgbClr val="000000"/>
              </a:solidFill>
              <a:highlight>
                <a:srgbClr val="FFFF00"/>
              </a:highlight>
            </a:endParaRPr>
          </a:p>
          <a:p>
            <a:pPr marL="0" lvl="0" indent="0" algn="l" rtl="0">
              <a:spcBef>
                <a:spcPts val="1600"/>
              </a:spcBef>
              <a:spcAft>
                <a:spcPts val="1600"/>
              </a:spcAft>
              <a:buNone/>
            </a:pPr>
            <a:endParaRPr b="1" dirty="0">
              <a:solidFill>
                <a:srgbClr val="000000"/>
              </a:solidFill>
              <a:highlight>
                <a:srgbClr val="FFFF00"/>
              </a:highlight>
            </a:endParaRPr>
          </a:p>
        </p:txBody>
      </p:sp>
      <p:sp>
        <p:nvSpPr>
          <p:cNvPr id="7" name="Rectangle 6">
            <a:extLst>
              <a:ext uri="{FF2B5EF4-FFF2-40B4-BE49-F238E27FC236}">
                <a16:creationId xmlns:a16="http://schemas.microsoft.com/office/drawing/2014/main" id="{1B3EDEF0-DA8C-4E3D-AA8B-0287CD9C1055}"/>
              </a:ext>
            </a:extLst>
          </p:cNvPr>
          <p:cNvSpPr/>
          <p:nvPr/>
        </p:nvSpPr>
        <p:spPr>
          <a:xfrm>
            <a:off x="7076661" y="3866227"/>
            <a:ext cx="1997765" cy="1277273"/>
          </a:xfrm>
          <a:prstGeom prst="rect">
            <a:avLst/>
          </a:prstGeom>
        </p:spPr>
        <p:txBody>
          <a:bodyPr wrap="square">
            <a:spAutoFit/>
          </a:bodyPr>
          <a:lstStyle/>
          <a:p>
            <a:pPr algn="just"/>
            <a:r>
              <a:rPr lang="ka-GE" altLang="it-IT" sz="1100" i="1" dirty="0" smtClean="0">
                <a:solidFill>
                  <a:srgbClr val="44546A"/>
                </a:solidFill>
                <a:latin typeface="+mn-lt"/>
                <a:ea typeface="Calibri" panose="020F0502020204030204" pitchFamily="34" charset="0"/>
                <a:cs typeface="Times New Roman" panose="02020603050405020304" pitchFamily="18" charset="0"/>
              </a:rPr>
              <a:t>წყარო</a:t>
            </a:r>
            <a:r>
              <a:rPr lang="en-US" altLang="it-IT" sz="1100" i="1" dirty="0" smtClean="0">
                <a:solidFill>
                  <a:srgbClr val="44546A"/>
                </a:solidFill>
                <a:latin typeface="+mn-lt"/>
                <a:ea typeface="Calibri" panose="020F0502020204030204" pitchFamily="34" charset="0"/>
                <a:cs typeface="Times New Roman" panose="02020603050405020304" pitchFamily="18" charset="0"/>
              </a:rPr>
              <a:t>:</a:t>
            </a:r>
            <a:r>
              <a:rPr lang="ka-GE" altLang="it-IT" sz="1100" i="1" dirty="0" smtClean="0">
                <a:solidFill>
                  <a:srgbClr val="44546A"/>
                </a:solidFill>
                <a:latin typeface="+mn-lt"/>
                <a:ea typeface="Calibri" panose="020F0502020204030204" pitchFamily="34" charset="0"/>
                <a:cs typeface="Times New Roman" panose="02020603050405020304" pitchFamily="18" charset="0"/>
              </a:rPr>
              <a:t>ადგილობრივი თვითმმართველობები </a:t>
            </a:r>
          </a:p>
          <a:p>
            <a:pPr algn="just"/>
            <a:endParaRPr lang="ka-GE" sz="1100" b="1" i="1" u="sng" dirty="0">
              <a:solidFill>
                <a:srgbClr val="44546A"/>
              </a:solidFill>
              <a:latin typeface="+mn-lt"/>
              <a:cs typeface="Times New Roman" panose="02020603050405020304" pitchFamily="18" charset="0"/>
            </a:endParaRPr>
          </a:p>
          <a:p>
            <a:pPr algn="just"/>
            <a:endParaRPr lang="ka-GE" sz="1100" b="1" i="1" u="sng" dirty="0" smtClean="0">
              <a:solidFill>
                <a:srgbClr val="44546A"/>
              </a:solidFill>
              <a:latin typeface="+mn-lt"/>
              <a:cs typeface="Times New Roman" panose="02020603050405020304" pitchFamily="18" charset="0"/>
            </a:endParaRPr>
          </a:p>
          <a:p>
            <a:pPr algn="just"/>
            <a:r>
              <a:rPr lang="ka-GE" sz="1100" b="1" u="sng" dirty="0" smtClean="0"/>
              <a:t>კვლევის </a:t>
            </a:r>
            <a:r>
              <a:rPr lang="ka-GE" sz="1100" b="1" u="sng" dirty="0"/>
              <a:t>პერიოდი მოიცავს 2007-2018 წლებს</a:t>
            </a:r>
            <a:endParaRPr lang="en-US" sz="1100" b="1" u="sng" dirty="0"/>
          </a:p>
          <a:p>
            <a:pPr lvl="0" algn="just"/>
            <a:endParaRPr lang="en-US" altLang="it-IT" sz="1100" dirty="0">
              <a:latin typeface="+mn-lt"/>
            </a:endParaRPr>
          </a:p>
        </p:txBody>
      </p:sp>
      <p:graphicFrame>
        <p:nvGraphicFramePr>
          <p:cNvPr id="6" name="Content Placeholder 3">
            <a:extLst>
              <a:ext uri="{FF2B5EF4-FFF2-40B4-BE49-F238E27FC236}">
                <a16:creationId xmlns:a16="http://schemas.microsoft.com/office/drawing/2014/main" id="{FA3A9F14-DB01-4B23-850C-8FF8B5047CD2}"/>
              </a:ext>
            </a:extLst>
          </p:cNvPr>
          <p:cNvGraphicFramePr>
            <a:graphicFrameLocks/>
          </p:cNvGraphicFramePr>
          <p:nvPr>
            <p:extLst>
              <p:ext uri="{D42A27DB-BD31-4B8C-83A1-F6EECF244321}">
                <p14:modId xmlns:p14="http://schemas.microsoft.com/office/powerpoint/2010/main" val="2073636445"/>
              </p:ext>
            </p:extLst>
          </p:nvPr>
        </p:nvGraphicFramePr>
        <p:xfrm>
          <a:off x="0" y="0"/>
          <a:ext cx="7007087" cy="5124534"/>
        </p:xfrm>
        <a:graphic>
          <a:graphicData uri="http://schemas.openxmlformats.org/drawingml/2006/table">
            <a:tbl>
              <a:tblPr firstRow="1" firstCol="1" bandRow="1">
                <a:tableStyleId>{93296810-A885-4BE3-A3E7-6D5BEEA58F35}</a:tableStyleId>
              </a:tblPr>
              <a:tblGrid>
                <a:gridCol w="4621696">
                  <a:extLst>
                    <a:ext uri="{9D8B030D-6E8A-4147-A177-3AD203B41FA5}">
                      <a16:colId xmlns:a16="http://schemas.microsoft.com/office/drawing/2014/main" val="3072092834"/>
                    </a:ext>
                  </a:extLst>
                </a:gridCol>
                <a:gridCol w="2385391">
                  <a:extLst>
                    <a:ext uri="{9D8B030D-6E8A-4147-A177-3AD203B41FA5}">
                      <a16:colId xmlns:a16="http://schemas.microsoft.com/office/drawing/2014/main" val="4233940859"/>
                    </a:ext>
                  </a:extLst>
                </a:gridCol>
              </a:tblGrid>
              <a:tr h="244116">
                <a:tc>
                  <a:txBody>
                    <a:bodyPr/>
                    <a:lstStyle/>
                    <a:p>
                      <a:pPr marL="0" marR="0" algn="ctr">
                        <a:lnSpc>
                          <a:spcPct val="107000"/>
                        </a:lnSpc>
                        <a:spcBef>
                          <a:spcPts val="0"/>
                        </a:spcBef>
                        <a:spcAft>
                          <a:spcPts val="0"/>
                        </a:spcAft>
                      </a:pPr>
                      <a:r>
                        <a:rPr lang="ka-GE" sz="1300" dirty="0">
                          <a:effectLst/>
                        </a:rPr>
                        <a:t>მუნიციპალიტეტები</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6401" marR="56401" marT="0" marB="0">
                    <a:solidFill>
                      <a:srgbClr val="002A6C"/>
                    </a:solidFill>
                  </a:tcPr>
                </a:tc>
                <a:tc>
                  <a:txBody>
                    <a:bodyPr/>
                    <a:lstStyle/>
                    <a:p>
                      <a:pPr marL="0" marR="0" algn="ctr">
                        <a:lnSpc>
                          <a:spcPct val="107000"/>
                        </a:lnSpc>
                        <a:spcBef>
                          <a:spcPts val="0"/>
                        </a:spcBef>
                        <a:spcAft>
                          <a:spcPts val="0"/>
                        </a:spcAft>
                      </a:pPr>
                      <a:r>
                        <a:rPr lang="ka-GE" sz="1300" dirty="0">
                          <a:effectLst/>
                        </a:rPr>
                        <a:t>უსახლკარო ადამიანების წილი</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6401" marR="56401" marT="0" marB="0">
                    <a:solidFill>
                      <a:srgbClr val="002A6C"/>
                    </a:solidFill>
                  </a:tcPr>
                </a:tc>
                <a:extLst>
                  <a:ext uri="{0D108BD9-81ED-4DB2-BD59-A6C34878D82A}">
                    <a16:rowId xmlns:a16="http://schemas.microsoft.com/office/drawing/2014/main" val="3257188305"/>
                  </a:ext>
                </a:extLst>
              </a:tr>
              <a:tr h="213664">
                <a:tc>
                  <a:txBody>
                    <a:bodyPr/>
                    <a:lstStyle/>
                    <a:p>
                      <a:pPr algn="ctr" fontAlgn="ctr"/>
                      <a:r>
                        <a:rPr lang="ka-GE" sz="1300" b="1" i="0" u="none" strike="noStrike" dirty="0">
                          <a:solidFill>
                            <a:schemeClr val="bg1"/>
                          </a:solidFill>
                          <a:effectLst/>
                          <a:latin typeface="+mn-lt"/>
                        </a:rPr>
                        <a:t>სამტრედია</a:t>
                      </a:r>
                    </a:p>
                  </a:txBody>
                  <a:tcPr marL="0" marR="0" marT="0" marB="0" anchor="ctr">
                    <a:solidFill>
                      <a:srgbClr val="002A6C"/>
                    </a:solidFill>
                  </a:tcPr>
                </a:tc>
                <a:tc>
                  <a:txBody>
                    <a:bodyPr/>
                    <a:lstStyle/>
                    <a:p>
                      <a:pPr algn="ctr" fontAlgn="b"/>
                      <a:r>
                        <a:rPr lang="en-US" sz="1400" b="0" i="0" u="none" strike="noStrike" dirty="0">
                          <a:solidFill>
                            <a:srgbClr val="000000"/>
                          </a:solidFill>
                          <a:effectLst/>
                          <a:latin typeface="+mn-lt"/>
                        </a:rPr>
                        <a:t>13.0%</a:t>
                      </a:r>
                    </a:p>
                  </a:txBody>
                  <a:tcPr marL="0" marR="0" marT="0" marB="0" anchor="b"/>
                </a:tc>
                <a:extLst>
                  <a:ext uri="{0D108BD9-81ED-4DB2-BD59-A6C34878D82A}">
                    <a16:rowId xmlns:a16="http://schemas.microsoft.com/office/drawing/2014/main" val="1269916980"/>
                  </a:ext>
                </a:extLst>
              </a:tr>
              <a:tr h="213664">
                <a:tc>
                  <a:txBody>
                    <a:bodyPr/>
                    <a:lstStyle/>
                    <a:p>
                      <a:pPr algn="ctr" fontAlgn="ctr"/>
                      <a:r>
                        <a:rPr lang="ka-GE" sz="1300" b="1" i="0" u="none" strike="noStrike" dirty="0">
                          <a:solidFill>
                            <a:schemeClr val="bg1"/>
                          </a:solidFill>
                          <a:effectLst/>
                          <a:latin typeface="+mn-lt"/>
                        </a:rPr>
                        <a:t>ოზურგეთი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11.3%</a:t>
                      </a:r>
                    </a:p>
                  </a:txBody>
                  <a:tcPr marL="0" marR="0" marT="0" marB="0" anchor="b"/>
                </a:tc>
                <a:extLst>
                  <a:ext uri="{0D108BD9-81ED-4DB2-BD59-A6C34878D82A}">
                    <a16:rowId xmlns:a16="http://schemas.microsoft.com/office/drawing/2014/main" val="3361573678"/>
                  </a:ext>
                </a:extLst>
              </a:tr>
              <a:tr h="213664">
                <a:tc>
                  <a:txBody>
                    <a:bodyPr/>
                    <a:lstStyle/>
                    <a:p>
                      <a:pPr algn="ctr" fontAlgn="ctr"/>
                      <a:r>
                        <a:rPr lang="ka-GE" sz="1300" b="1" i="0" u="none" strike="noStrike" dirty="0">
                          <a:solidFill>
                            <a:schemeClr val="bg1"/>
                          </a:solidFill>
                          <a:effectLst/>
                          <a:latin typeface="+mn-lt"/>
                        </a:rPr>
                        <a:t>ზუგდიდი</a:t>
                      </a:r>
                    </a:p>
                  </a:txBody>
                  <a:tcPr marL="0" marR="0" marT="0" marB="0" anchor="ctr">
                    <a:solidFill>
                      <a:srgbClr val="002A6C"/>
                    </a:solidFill>
                  </a:tcPr>
                </a:tc>
                <a:tc>
                  <a:txBody>
                    <a:bodyPr/>
                    <a:lstStyle/>
                    <a:p>
                      <a:pPr algn="ctr" fontAlgn="b"/>
                      <a:r>
                        <a:rPr lang="en-US" sz="1400" b="0" i="0" u="none" strike="noStrike" dirty="0">
                          <a:solidFill>
                            <a:srgbClr val="000000"/>
                          </a:solidFill>
                          <a:effectLst/>
                          <a:latin typeface="+mn-lt"/>
                        </a:rPr>
                        <a:t>10.5%</a:t>
                      </a:r>
                    </a:p>
                  </a:txBody>
                  <a:tcPr marL="0" marR="0" marT="0" marB="0" anchor="b"/>
                </a:tc>
                <a:extLst>
                  <a:ext uri="{0D108BD9-81ED-4DB2-BD59-A6C34878D82A}">
                    <a16:rowId xmlns:a16="http://schemas.microsoft.com/office/drawing/2014/main" val="315588578"/>
                  </a:ext>
                </a:extLst>
              </a:tr>
              <a:tr h="213664">
                <a:tc>
                  <a:txBody>
                    <a:bodyPr/>
                    <a:lstStyle/>
                    <a:p>
                      <a:pPr algn="ctr" fontAlgn="ctr"/>
                      <a:r>
                        <a:rPr lang="ka-GE" sz="1300" b="1" i="0" u="none" strike="noStrike" dirty="0">
                          <a:solidFill>
                            <a:schemeClr val="bg1"/>
                          </a:solidFill>
                          <a:effectLst/>
                          <a:latin typeface="+mn-lt"/>
                        </a:rPr>
                        <a:t>ბათუმი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9.9%</a:t>
                      </a:r>
                    </a:p>
                  </a:txBody>
                  <a:tcPr marL="0" marR="0" marT="0" marB="0" anchor="b"/>
                </a:tc>
                <a:extLst>
                  <a:ext uri="{0D108BD9-81ED-4DB2-BD59-A6C34878D82A}">
                    <a16:rowId xmlns:a16="http://schemas.microsoft.com/office/drawing/2014/main" val="1121375598"/>
                  </a:ext>
                </a:extLst>
              </a:tr>
              <a:tr h="213664">
                <a:tc>
                  <a:txBody>
                    <a:bodyPr/>
                    <a:lstStyle/>
                    <a:p>
                      <a:pPr algn="ctr" fontAlgn="ctr"/>
                      <a:r>
                        <a:rPr lang="ka-GE" sz="1300" b="1" i="0" u="none" strike="noStrike" dirty="0">
                          <a:solidFill>
                            <a:schemeClr val="bg1"/>
                          </a:solidFill>
                          <a:effectLst/>
                          <a:latin typeface="+mn-lt"/>
                        </a:rPr>
                        <a:t>ქუთაისი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8.9%</a:t>
                      </a:r>
                    </a:p>
                  </a:txBody>
                  <a:tcPr marL="0" marR="0" marT="0" marB="0" anchor="b"/>
                </a:tc>
                <a:extLst>
                  <a:ext uri="{0D108BD9-81ED-4DB2-BD59-A6C34878D82A}">
                    <a16:rowId xmlns:a16="http://schemas.microsoft.com/office/drawing/2014/main" val="3737562617"/>
                  </a:ext>
                </a:extLst>
              </a:tr>
              <a:tr h="213664">
                <a:tc>
                  <a:txBody>
                    <a:bodyPr/>
                    <a:lstStyle/>
                    <a:p>
                      <a:pPr algn="ctr" fontAlgn="ctr"/>
                      <a:r>
                        <a:rPr lang="ka-GE" sz="1300" b="1" i="0" u="none" strike="noStrike" dirty="0">
                          <a:solidFill>
                            <a:schemeClr val="bg1"/>
                          </a:solidFill>
                          <a:effectLst/>
                          <a:latin typeface="+mn-lt"/>
                        </a:rPr>
                        <a:t>ბოლნისი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6.2%</a:t>
                      </a:r>
                    </a:p>
                  </a:txBody>
                  <a:tcPr marL="0" marR="0" marT="0" marB="0" anchor="b"/>
                </a:tc>
                <a:extLst>
                  <a:ext uri="{0D108BD9-81ED-4DB2-BD59-A6C34878D82A}">
                    <a16:rowId xmlns:a16="http://schemas.microsoft.com/office/drawing/2014/main" val="458141174"/>
                  </a:ext>
                </a:extLst>
              </a:tr>
              <a:tr h="213664">
                <a:tc>
                  <a:txBody>
                    <a:bodyPr/>
                    <a:lstStyle/>
                    <a:p>
                      <a:pPr algn="ctr" fontAlgn="ctr"/>
                      <a:r>
                        <a:rPr lang="ka-GE" sz="1300" b="1" i="0" u="none" strike="noStrike" dirty="0">
                          <a:solidFill>
                            <a:schemeClr val="bg1"/>
                          </a:solidFill>
                          <a:effectLst/>
                          <a:latin typeface="+mn-lt"/>
                        </a:rPr>
                        <a:t>საგარეჯო</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6.2%</a:t>
                      </a:r>
                    </a:p>
                  </a:txBody>
                  <a:tcPr marL="0" marR="0" marT="0" marB="0" anchor="b"/>
                </a:tc>
                <a:extLst>
                  <a:ext uri="{0D108BD9-81ED-4DB2-BD59-A6C34878D82A}">
                    <a16:rowId xmlns:a16="http://schemas.microsoft.com/office/drawing/2014/main" val="2333177808"/>
                  </a:ext>
                </a:extLst>
              </a:tr>
              <a:tr h="213664">
                <a:tc>
                  <a:txBody>
                    <a:bodyPr/>
                    <a:lstStyle/>
                    <a:p>
                      <a:pPr algn="ctr" fontAlgn="ctr"/>
                      <a:r>
                        <a:rPr lang="ka-GE" sz="1300" b="1" i="0" u="none" strike="noStrike" dirty="0">
                          <a:solidFill>
                            <a:schemeClr val="bg1"/>
                          </a:solidFill>
                          <a:effectLst/>
                          <a:latin typeface="+mn-lt"/>
                        </a:rPr>
                        <a:t>გორი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6.2%</a:t>
                      </a:r>
                    </a:p>
                  </a:txBody>
                  <a:tcPr marL="0" marR="0" marT="0" marB="0" anchor="b"/>
                </a:tc>
                <a:extLst>
                  <a:ext uri="{0D108BD9-81ED-4DB2-BD59-A6C34878D82A}">
                    <a16:rowId xmlns:a16="http://schemas.microsoft.com/office/drawing/2014/main" val="239455900"/>
                  </a:ext>
                </a:extLst>
              </a:tr>
              <a:tr h="213664">
                <a:tc>
                  <a:txBody>
                    <a:bodyPr/>
                    <a:lstStyle/>
                    <a:p>
                      <a:pPr algn="ctr" fontAlgn="ctr"/>
                      <a:r>
                        <a:rPr lang="ka-GE" sz="1300" b="1" i="0" u="none" strike="noStrike" dirty="0">
                          <a:solidFill>
                            <a:schemeClr val="bg1"/>
                          </a:solidFill>
                          <a:effectLst/>
                          <a:latin typeface="+mn-lt"/>
                        </a:rPr>
                        <a:t>ლანჩხუთი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5.0%</a:t>
                      </a:r>
                    </a:p>
                  </a:txBody>
                  <a:tcPr marL="0" marR="0" marT="0" marB="0" anchor="b"/>
                </a:tc>
                <a:extLst>
                  <a:ext uri="{0D108BD9-81ED-4DB2-BD59-A6C34878D82A}">
                    <a16:rowId xmlns:a16="http://schemas.microsoft.com/office/drawing/2014/main" val="2165028567"/>
                  </a:ext>
                </a:extLst>
              </a:tr>
              <a:tr h="213664">
                <a:tc>
                  <a:txBody>
                    <a:bodyPr/>
                    <a:lstStyle/>
                    <a:p>
                      <a:pPr algn="ctr" fontAlgn="ctr"/>
                      <a:r>
                        <a:rPr lang="ka-GE" sz="1300" b="1" i="0" u="none" strike="noStrike" dirty="0">
                          <a:solidFill>
                            <a:schemeClr val="bg1"/>
                          </a:solidFill>
                          <a:effectLst/>
                          <a:latin typeface="+mn-lt"/>
                        </a:rPr>
                        <a:t>ბაღდათი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3.0%</a:t>
                      </a:r>
                    </a:p>
                  </a:txBody>
                  <a:tcPr marL="0" marR="0" marT="0" marB="0" anchor="b"/>
                </a:tc>
                <a:extLst>
                  <a:ext uri="{0D108BD9-81ED-4DB2-BD59-A6C34878D82A}">
                    <a16:rowId xmlns:a16="http://schemas.microsoft.com/office/drawing/2014/main" val="1980872082"/>
                  </a:ext>
                </a:extLst>
              </a:tr>
              <a:tr h="213664">
                <a:tc>
                  <a:txBody>
                    <a:bodyPr/>
                    <a:lstStyle/>
                    <a:p>
                      <a:pPr algn="ctr" fontAlgn="ctr"/>
                      <a:r>
                        <a:rPr lang="ka-GE" sz="1300" b="1" i="0" u="none" strike="noStrike" dirty="0">
                          <a:solidFill>
                            <a:schemeClr val="bg1"/>
                          </a:solidFill>
                          <a:effectLst/>
                          <a:latin typeface="+mn-lt"/>
                        </a:rPr>
                        <a:t>გურჯაანი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2.3%</a:t>
                      </a:r>
                    </a:p>
                  </a:txBody>
                  <a:tcPr marL="0" marR="0" marT="0" marB="0" anchor="b"/>
                </a:tc>
                <a:extLst>
                  <a:ext uri="{0D108BD9-81ED-4DB2-BD59-A6C34878D82A}">
                    <a16:rowId xmlns:a16="http://schemas.microsoft.com/office/drawing/2014/main" val="2686889339"/>
                  </a:ext>
                </a:extLst>
              </a:tr>
              <a:tr h="213664">
                <a:tc>
                  <a:txBody>
                    <a:bodyPr/>
                    <a:lstStyle/>
                    <a:p>
                      <a:pPr algn="ctr" fontAlgn="ctr"/>
                      <a:r>
                        <a:rPr lang="ka-GE" sz="1300" b="1" i="0" u="none" strike="noStrike" dirty="0">
                          <a:solidFill>
                            <a:schemeClr val="bg1"/>
                          </a:solidFill>
                          <a:effectLst/>
                          <a:latin typeface="+mn-lt"/>
                        </a:rPr>
                        <a:t>დედოფლისწყარო</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2.3%</a:t>
                      </a:r>
                    </a:p>
                  </a:txBody>
                  <a:tcPr marL="0" marR="0" marT="0" marB="0" anchor="b"/>
                </a:tc>
                <a:extLst>
                  <a:ext uri="{0D108BD9-81ED-4DB2-BD59-A6C34878D82A}">
                    <a16:rowId xmlns:a16="http://schemas.microsoft.com/office/drawing/2014/main" val="2057358895"/>
                  </a:ext>
                </a:extLst>
              </a:tr>
              <a:tr h="213664">
                <a:tc>
                  <a:txBody>
                    <a:bodyPr/>
                    <a:lstStyle/>
                    <a:p>
                      <a:pPr algn="ctr" fontAlgn="ctr"/>
                      <a:r>
                        <a:rPr lang="ka-GE" sz="1300" b="1" i="0" u="none" strike="noStrike" dirty="0">
                          <a:solidFill>
                            <a:schemeClr val="bg1"/>
                          </a:solidFill>
                          <a:effectLst/>
                          <a:latin typeface="+mn-lt"/>
                        </a:rPr>
                        <a:t>ზესტაფონი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2.2%</a:t>
                      </a:r>
                    </a:p>
                  </a:txBody>
                  <a:tcPr marL="0" marR="0" marT="0" marB="0" anchor="b"/>
                </a:tc>
                <a:extLst>
                  <a:ext uri="{0D108BD9-81ED-4DB2-BD59-A6C34878D82A}">
                    <a16:rowId xmlns:a16="http://schemas.microsoft.com/office/drawing/2014/main" val="2242760569"/>
                  </a:ext>
                </a:extLst>
              </a:tr>
              <a:tr h="213664">
                <a:tc>
                  <a:txBody>
                    <a:bodyPr/>
                    <a:lstStyle/>
                    <a:p>
                      <a:pPr algn="ctr" fontAlgn="ctr"/>
                      <a:r>
                        <a:rPr lang="ka-GE" sz="1300" b="1" i="0" u="none" strike="noStrike" dirty="0">
                          <a:solidFill>
                            <a:schemeClr val="bg1"/>
                          </a:solidFill>
                          <a:effectLst/>
                          <a:latin typeface="+mn-lt"/>
                        </a:rPr>
                        <a:t>თელავი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2.2%</a:t>
                      </a:r>
                    </a:p>
                  </a:txBody>
                  <a:tcPr marL="0" marR="0" marT="0" marB="0" anchor="b"/>
                </a:tc>
                <a:extLst>
                  <a:ext uri="{0D108BD9-81ED-4DB2-BD59-A6C34878D82A}">
                    <a16:rowId xmlns:a16="http://schemas.microsoft.com/office/drawing/2014/main" val="2589138494"/>
                  </a:ext>
                </a:extLst>
              </a:tr>
              <a:tr h="213664">
                <a:tc>
                  <a:txBody>
                    <a:bodyPr/>
                    <a:lstStyle/>
                    <a:p>
                      <a:pPr algn="ctr" fontAlgn="ctr"/>
                      <a:r>
                        <a:rPr lang="ka-GE" sz="1300" b="1" i="0" u="none" strike="noStrike" dirty="0">
                          <a:solidFill>
                            <a:schemeClr val="bg1"/>
                          </a:solidFill>
                          <a:effectLst/>
                          <a:latin typeface="+mn-lt"/>
                        </a:rPr>
                        <a:t>ხაშური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2.1%</a:t>
                      </a:r>
                    </a:p>
                  </a:txBody>
                  <a:tcPr marL="0" marR="0" marT="0" marB="0" anchor="b"/>
                </a:tc>
                <a:extLst>
                  <a:ext uri="{0D108BD9-81ED-4DB2-BD59-A6C34878D82A}">
                    <a16:rowId xmlns:a16="http://schemas.microsoft.com/office/drawing/2014/main" val="4074285843"/>
                  </a:ext>
                </a:extLst>
              </a:tr>
              <a:tr h="213664">
                <a:tc>
                  <a:txBody>
                    <a:bodyPr/>
                    <a:lstStyle/>
                    <a:p>
                      <a:pPr algn="ctr" fontAlgn="ctr"/>
                      <a:r>
                        <a:rPr lang="ka-GE" sz="1300" b="1" i="0" u="none" strike="noStrike" dirty="0">
                          <a:solidFill>
                            <a:schemeClr val="bg1"/>
                          </a:solidFill>
                          <a:effectLst/>
                          <a:latin typeface="+mn-lt"/>
                        </a:rPr>
                        <a:t>წყალტუბო</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1.9%</a:t>
                      </a:r>
                    </a:p>
                  </a:txBody>
                  <a:tcPr marL="0" marR="0" marT="0" marB="0" anchor="b"/>
                </a:tc>
                <a:extLst>
                  <a:ext uri="{0D108BD9-81ED-4DB2-BD59-A6C34878D82A}">
                    <a16:rowId xmlns:a16="http://schemas.microsoft.com/office/drawing/2014/main" val="3237846403"/>
                  </a:ext>
                </a:extLst>
              </a:tr>
              <a:tr h="213664">
                <a:tc>
                  <a:txBody>
                    <a:bodyPr/>
                    <a:lstStyle/>
                    <a:p>
                      <a:pPr algn="ctr" fontAlgn="ctr"/>
                      <a:r>
                        <a:rPr lang="ka-GE" sz="1300" b="1" i="0" u="none" strike="noStrike" dirty="0">
                          <a:solidFill>
                            <a:schemeClr val="bg1"/>
                          </a:solidFill>
                          <a:effectLst/>
                          <a:latin typeface="+mn-lt"/>
                        </a:rPr>
                        <a:t>დმანისი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1.7%</a:t>
                      </a:r>
                    </a:p>
                  </a:txBody>
                  <a:tcPr marL="0" marR="0" marT="0" marB="0" anchor="b"/>
                </a:tc>
                <a:extLst>
                  <a:ext uri="{0D108BD9-81ED-4DB2-BD59-A6C34878D82A}">
                    <a16:rowId xmlns:a16="http://schemas.microsoft.com/office/drawing/2014/main" val="1106239792"/>
                  </a:ext>
                </a:extLst>
              </a:tr>
              <a:tr h="213664">
                <a:tc>
                  <a:txBody>
                    <a:bodyPr/>
                    <a:lstStyle/>
                    <a:p>
                      <a:pPr algn="ctr" fontAlgn="ctr"/>
                      <a:r>
                        <a:rPr lang="ka-GE" sz="1300" b="1" i="0" u="none" strike="noStrike" dirty="0">
                          <a:solidFill>
                            <a:schemeClr val="bg1"/>
                          </a:solidFill>
                          <a:effectLst/>
                          <a:latin typeface="+mn-lt"/>
                        </a:rPr>
                        <a:t>სიღნაღი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1.5%</a:t>
                      </a:r>
                    </a:p>
                  </a:txBody>
                  <a:tcPr marL="0" marR="0" marT="0" marB="0" anchor="b"/>
                </a:tc>
                <a:extLst>
                  <a:ext uri="{0D108BD9-81ED-4DB2-BD59-A6C34878D82A}">
                    <a16:rowId xmlns:a16="http://schemas.microsoft.com/office/drawing/2014/main" val="1177697472"/>
                  </a:ext>
                </a:extLst>
              </a:tr>
              <a:tr h="213664">
                <a:tc>
                  <a:txBody>
                    <a:bodyPr/>
                    <a:lstStyle/>
                    <a:p>
                      <a:pPr algn="ctr" fontAlgn="ctr"/>
                      <a:r>
                        <a:rPr lang="ka-GE" sz="1300" b="1" i="0" u="none" strike="noStrike" dirty="0">
                          <a:solidFill>
                            <a:schemeClr val="bg1"/>
                          </a:solidFill>
                          <a:effectLst/>
                          <a:latin typeface="+mn-lt"/>
                        </a:rPr>
                        <a:t>სენაკი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0.9%</a:t>
                      </a:r>
                    </a:p>
                  </a:txBody>
                  <a:tcPr marL="0" marR="0" marT="0" marB="0" anchor="b"/>
                </a:tc>
                <a:extLst>
                  <a:ext uri="{0D108BD9-81ED-4DB2-BD59-A6C34878D82A}">
                    <a16:rowId xmlns:a16="http://schemas.microsoft.com/office/drawing/2014/main" val="3101001200"/>
                  </a:ext>
                </a:extLst>
              </a:tr>
              <a:tr h="213664">
                <a:tc>
                  <a:txBody>
                    <a:bodyPr/>
                    <a:lstStyle/>
                    <a:p>
                      <a:pPr algn="ctr" fontAlgn="ctr"/>
                      <a:r>
                        <a:rPr lang="ka-GE" sz="1300" b="1" i="0" u="none" strike="noStrike">
                          <a:solidFill>
                            <a:schemeClr val="bg1"/>
                          </a:solidFill>
                          <a:effectLst/>
                          <a:latin typeface="+mn-lt"/>
                        </a:rPr>
                        <a:t>ჩხოროწყუ</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0.8%</a:t>
                      </a:r>
                    </a:p>
                  </a:txBody>
                  <a:tcPr marL="0" marR="0" marT="0" marB="0" anchor="b"/>
                </a:tc>
                <a:extLst>
                  <a:ext uri="{0D108BD9-81ED-4DB2-BD59-A6C34878D82A}">
                    <a16:rowId xmlns:a16="http://schemas.microsoft.com/office/drawing/2014/main" val="1795243069"/>
                  </a:ext>
                </a:extLst>
              </a:tr>
              <a:tr h="213664">
                <a:tc>
                  <a:txBody>
                    <a:bodyPr/>
                    <a:lstStyle/>
                    <a:p>
                      <a:pPr algn="ctr" fontAlgn="ctr"/>
                      <a:r>
                        <a:rPr lang="ka-GE" sz="1300" b="1" i="0" u="none" strike="noStrike">
                          <a:solidFill>
                            <a:schemeClr val="bg1"/>
                          </a:solidFill>
                          <a:effectLst/>
                          <a:latin typeface="+mn-lt"/>
                        </a:rPr>
                        <a:t>ხონი</a:t>
                      </a:r>
                    </a:p>
                  </a:txBody>
                  <a:tcPr marL="0" marR="0" marT="0" marB="0" anchor="ctr">
                    <a:solidFill>
                      <a:srgbClr val="002A6C"/>
                    </a:solidFill>
                  </a:tcPr>
                </a:tc>
                <a:tc>
                  <a:txBody>
                    <a:bodyPr/>
                    <a:lstStyle/>
                    <a:p>
                      <a:pPr algn="ctr" fontAlgn="b"/>
                      <a:r>
                        <a:rPr lang="en-US" sz="1400" b="0" i="0" u="none" strike="noStrike">
                          <a:solidFill>
                            <a:srgbClr val="000000"/>
                          </a:solidFill>
                          <a:effectLst/>
                          <a:latin typeface="+mn-lt"/>
                        </a:rPr>
                        <a:t>0.6%</a:t>
                      </a:r>
                    </a:p>
                  </a:txBody>
                  <a:tcPr marL="0" marR="0" marT="0" marB="0" anchor="b"/>
                </a:tc>
                <a:extLst>
                  <a:ext uri="{0D108BD9-81ED-4DB2-BD59-A6C34878D82A}">
                    <a16:rowId xmlns:a16="http://schemas.microsoft.com/office/drawing/2014/main" val="3263060419"/>
                  </a:ext>
                </a:extLst>
              </a:tr>
              <a:tr h="213664">
                <a:tc>
                  <a:txBody>
                    <a:bodyPr/>
                    <a:lstStyle/>
                    <a:p>
                      <a:pPr algn="ctr" fontAlgn="ctr"/>
                      <a:r>
                        <a:rPr lang="ka-GE" sz="1300" b="1" i="0" u="none" strike="noStrike">
                          <a:solidFill>
                            <a:schemeClr val="bg1"/>
                          </a:solidFill>
                          <a:effectLst/>
                          <a:latin typeface="+mn-lt"/>
                        </a:rPr>
                        <a:t>საჩხერე</a:t>
                      </a:r>
                    </a:p>
                  </a:txBody>
                  <a:tcPr marL="0" marR="0" marT="0" marB="0" anchor="ctr">
                    <a:solidFill>
                      <a:srgbClr val="002A6C"/>
                    </a:solidFill>
                  </a:tcPr>
                </a:tc>
                <a:tc>
                  <a:txBody>
                    <a:bodyPr/>
                    <a:lstStyle/>
                    <a:p>
                      <a:pPr algn="ctr" fontAlgn="b"/>
                      <a:r>
                        <a:rPr lang="en-US" sz="1400" b="0" i="0" u="none" strike="noStrike" dirty="0">
                          <a:solidFill>
                            <a:srgbClr val="000000"/>
                          </a:solidFill>
                          <a:effectLst/>
                          <a:latin typeface="+mn-lt"/>
                        </a:rPr>
                        <a:t>0.5%</a:t>
                      </a:r>
                    </a:p>
                  </a:txBody>
                  <a:tcPr marL="0" marR="0" marT="0" marB="0" anchor="b"/>
                </a:tc>
                <a:extLst>
                  <a:ext uri="{0D108BD9-81ED-4DB2-BD59-A6C34878D82A}">
                    <a16:rowId xmlns:a16="http://schemas.microsoft.com/office/drawing/2014/main" val="3667526149"/>
                  </a:ext>
                </a:extLst>
              </a:tr>
            </a:tbl>
          </a:graphicData>
        </a:graphic>
      </p:graphicFrame>
    </p:spTree>
    <p:extLst>
      <p:ext uri="{BB962C8B-B14F-4D97-AF65-F5344CB8AC3E}">
        <p14:creationId xmlns:p14="http://schemas.microsoft.com/office/powerpoint/2010/main" val="1554454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20040" y="365760"/>
            <a:ext cx="8488679" cy="960865"/>
          </a:xfrm>
          <a:prstGeom prst="rect">
            <a:avLst/>
          </a:prstGeom>
        </p:spPr>
        <p:txBody>
          <a:bodyPr spcFirstLastPara="1" wrap="square" lIns="91425" tIns="91425" rIns="91425" bIns="91425" anchor="t" anchorCtr="0">
            <a:noAutofit/>
          </a:bodyPr>
          <a:lstStyle/>
          <a:p>
            <a:pPr lvl="0" algn="ctr"/>
            <a:r>
              <a:rPr lang="ka-GE" dirty="0" smtClean="0"/>
              <a:t>საქმიანობები მუნიციპალიტეტებში</a:t>
            </a:r>
            <a:endParaRPr lang="ka-GE"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24" name="Google Shape;124;p17"/>
          <p:cNvSpPr/>
          <p:nvPr/>
        </p:nvSpPr>
        <p:spPr>
          <a:xfrm>
            <a:off x="397566" y="1306997"/>
            <a:ext cx="8259417" cy="3836503"/>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85750" indent="-285750" algn="just">
              <a:buFont typeface="Wingdings" panose="05000000000000000000" pitchFamily="2" charset="2"/>
              <a:buChar char="v"/>
            </a:pPr>
            <a:r>
              <a:rPr lang="ka-GE" dirty="0"/>
              <a:t>უსახლკაროთა რეგისტრაცია უმრავლეს მუნიციპალიტეტში ხორციელდება (თუმცა არა </a:t>
            </a:r>
            <a:r>
              <a:rPr lang="ka-GE" dirty="0" smtClean="0"/>
              <a:t>ყველგან</a:t>
            </a:r>
          </a:p>
          <a:p>
            <a:pPr marL="285750" indent="-285750" algn="just">
              <a:buFont typeface="Wingdings" panose="05000000000000000000" pitchFamily="2" charset="2"/>
              <a:buChar char="v"/>
            </a:pPr>
            <a:r>
              <a:rPr lang="ka-GE" dirty="0"/>
              <a:t>არ არსებობს უსახლკარო პირის და</a:t>
            </a:r>
            <a:r>
              <a:rPr lang="de-DE" dirty="0"/>
              <a:t>/</a:t>
            </a:r>
            <a:r>
              <a:rPr lang="ka-GE" dirty="0"/>
              <a:t>ან შინამეურნეობის განმსაზღვრელი ერთიანი მეთოდოლოგია ან </a:t>
            </a:r>
            <a:r>
              <a:rPr lang="ka-GE" dirty="0" smtClean="0"/>
              <a:t>მიდგომა</a:t>
            </a:r>
            <a:endParaRPr lang="ka-GE" sz="1800" dirty="0"/>
          </a:p>
          <a:p>
            <a:pPr marL="285750" indent="-285750" algn="just">
              <a:buFont typeface="Wingdings" panose="05000000000000000000" pitchFamily="2" charset="2"/>
              <a:buChar char="v"/>
            </a:pPr>
            <a:r>
              <a:rPr lang="ka-GE" dirty="0"/>
              <a:t>ყველა მუნიციპალიტეტს არ შეუძლია მოქალაქეებს შესთავაზოს ადეკვატური სერვისები (მათ შორის იმ მუნიციპალიტეტებსაც</a:t>
            </a:r>
            <a:r>
              <a:rPr lang="ka-GE" dirty="0" smtClean="0"/>
              <a:t>, რომლებიც </a:t>
            </a:r>
            <a:r>
              <a:rPr lang="ka-GE" dirty="0"/>
              <a:t>უსახლკაროების არეგისტრირებენ</a:t>
            </a:r>
            <a:r>
              <a:rPr lang="ka-GE" dirty="0" smtClean="0"/>
              <a:t>)</a:t>
            </a:r>
          </a:p>
          <a:p>
            <a:pPr marL="285750" indent="-285750" algn="just">
              <a:buFont typeface="Wingdings" panose="05000000000000000000" pitchFamily="2" charset="2"/>
              <a:buChar char="v"/>
            </a:pPr>
            <a:r>
              <a:rPr lang="ka-GE" dirty="0" smtClean="0"/>
              <a:t>მუნიციპალიტეტების მიერ განხორციელებული პროგრამები რეგიონების მასშტაბით განსხვავდება </a:t>
            </a:r>
            <a:r>
              <a:rPr lang="en-US" dirty="0"/>
              <a:t> </a:t>
            </a:r>
            <a:endParaRPr lang="ka-GE" dirty="0" smtClean="0"/>
          </a:p>
          <a:p>
            <a:pPr marL="285750" indent="-285750" algn="just">
              <a:buFont typeface="Wingdings" panose="05000000000000000000" pitchFamily="2" charset="2"/>
              <a:buChar char="v"/>
            </a:pPr>
            <a:r>
              <a:rPr lang="ka-GE" dirty="0"/>
              <a:t>ზოგიერთი მუნიციპალიტეტი უსახლკარო ოჯახს ყოველთვიური ბინის ქირით უზრუნველყოფს (როგორც წესი ყოველთვიური დახმარება 100 ლარს არ აღემატება</a:t>
            </a:r>
            <a:r>
              <a:rPr lang="ka-GE" dirty="0" smtClean="0"/>
              <a:t>)</a:t>
            </a:r>
          </a:p>
          <a:p>
            <a:pPr marL="285750" indent="-285750" algn="just">
              <a:buFont typeface="Wingdings" panose="05000000000000000000" pitchFamily="2" charset="2"/>
              <a:buChar char="v"/>
            </a:pPr>
            <a:r>
              <a:rPr lang="ka-GE" dirty="0" smtClean="0"/>
              <a:t>ზოგიერთი მუნიციპალიტეტი დროებითი </a:t>
            </a:r>
            <a:r>
              <a:rPr lang="ka-GE" dirty="0"/>
              <a:t>თავშესაფრისთვის გამოყოფილ სივრცეს </a:t>
            </a:r>
            <a:r>
              <a:rPr lang="ka-GE" dirty="0" smtClean="0"/>
              <a:t>სთავაზობენ</a:t>
            </a:r>
          </a:p>
          <a:p>
            <a:pPr marL="285750" indent="-285750" algn="just">
              <a:buFont typeface="Wingdings" panose="05000000000000000000" pitchFamily="2" charset="2"/>
              <a:buChar char="v"/>
            </a:pPr>
            <a:r>
              <a:rPr lang="ka-GE" dirty="0"/>
              <a:t>რამდენიმე მუნიციპალიტეტი ოჯახებს სახლის აშენებასა ან შეძენაში ეხმარება, ამ შემთხვევაში სახლი ოჯახის კანონიერ მფლობელობაში გადადის</a:t>
            </a:r>
            <a:endParaRPr lang="en-GB" sz="1800" dirty="0"/>
          </a:p>
          <a:p>
            <a:pPr marL="285750" indent="-285750" algn="just">
              <a:buFont typeface="Wingdings" panose="05000000000000000000" pitchFamily="2" charset="2"/>
              <a:buChar char="v"/>
            </a:pPr>
            <a:endParaRPr lang="ka-GE" sz="1800" dirty="0"/>
          </a:p>
        </p:txBody>
      </p:sp>
    </p:spTree>
    <p:extLst>
      <p:ext uri="{BB962C8B-B14F-4D97-AF65-F5344CB8AC3E}">
        <p14:creationId xmlns:p14="http://schemas.microsoft.com/office/powerpoint/2010/main" val="2181307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20040" y="365760"/>
            <a:ext cx="8488679" cy="960865"/>
          </a:xfrm>
          <a:prstGeom prst="rect">
            <a:avLst/>
          </a:prstGeom>
        </p:spPr>
        <p:txBody>
          <a:bodyPr spcFirstLastPara="1" wrap="square" lIns="91425" tIns="91425" rIns="91425" bIns="91425" anchor="t" anchorCtr="0">
            <a:noAutofit/>
          </a:bodyPr>
          <a:lstStyle/>
          <a:p>
            <a:pPr lvl="0" algn="ctr"/>
            <a:r>
              <a:rPr lang="ka-GE" dirty="0" smtClean="0"/>
              <a:t>საქმიანობები მუნიციპალიტეტებში</a:t>
            </a:r>
            <a:endParaRPr lang="ka-GE"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24" name="Google Shape;124;p17"/>
          <p:cNvSpPr/>
          <p:nvPr/>
        </p:nvSpPr>
        <p:spPr>
          <a:xfrm>
            <a:off x="397566" y="1306997"/>
            <a:ext cx="8259417" cy="3836503"/>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85750" indent="-285750" algn="just">
              <a:buFont typeface="Wingdings" panose="05000000000000000000" pitchFamily="2" charset="2"/>
              <a:buChar char="v"/>
            </a:pPr>
            <a:r>
              <a:rPr lang="ka-GE" dirty="0"/>
              <a:t>თბილისისა და ბათუმის მუნიციპალიტეტები უსახლკარო პირებს (მხოლოდ ამ კონკრეტული მუნიციპალიტეტების ადმინისტრაციულ საზღვრებში მცხოვრებ უსახლკაროდ დარეგისტრირებულ ადამიანებს) ღამის თავშესაფრებს </a:t>
            </a:r>
            <a:r>
              <a:rPr lang="ka-GE" dirty="0" smtClean="0"/>
              <a:t>სთავაზობენ</a:t>
            </a:r>
          </a:p>
          <a:p>
            <a:pPr algn="just"/>
            <a:endParaRPr lang="ka-GE" dirty="0"/>
          </a:p>
          <a:p>
            <a:pPr algn="just"/>
            <a:endParaRPr lang="ka-GE" dirty="0" smtClean="0"/>
          </a:p>
          <a:p>
            <a:pPr algn="just"/>
            <a:endParaRPr lang="ka-GE" dirty="0"/>
          </a:p>
          <a:p>
            <a:pPr marL="285750" indent="-285750" algn="just">
              <a:buFont typeface="Wingdings" panose="05000000000000000000" pitchFamily="2" charset="2"/>
              <a:buChar char="v"/>
            </a:pPr>
            <a:r>
              <a:rPr lang="ka-GE" dirty="0"/>
              <a:t>თავშესაფარში ბენეფიციარი ძირითად ჰიგიენურ მომსახურებასა და საკვებს </a:t>
            </a:r>
            <a:r>
              <a:rPr lang="ka-GE" dirty="0" smtClean="0"/>
              <a:t>იღებს</a:t>
            </a:r>
          </a:p>
          <a:p>
            <a:pPr algn="just"/>
            <a:endParaRPr lang="ka-GE" dirty="0"/>
          </a:p>
          <a:p>
            <a:pPr algn="just"/>
            <a:endParaRPr lang="en-US" dirty="0" smtClean="0"/>
          </a:p>
          <a:p>
            <a:pPr marL="285750" indent="-285750" algn="just">
              <a:buFont typeface="Wingdings" panose="05000000000000000000" pitchFamily="2" charset="2"/>
              <a:buChar char="v"/>
            </a:pPr>
            <a:r>
              <a:rPr lang="ka-GE" dirty="0"/>
              <a:t>პროგრამა </a:t>
            </a:r>
            <a:r>
              <a:rPr lang="ka-GE" b="1" i="1" dirty="0"/>
              <a:t>სოციალური საცხოვრისი პოზიტიურ გარემოში</a:t>
            </a:r>
            <a:r>
              <a:rPr lang="ka-GE" b="1" dirty="0"/>
              <a:t>-</a:t>
            </a:r>
            <a:r>
              <a:rPr lang="ka-GE" dirty="0"/>
              <a:t>ის ფარგლებში, მუნიციპალიტეტები უსახლკარო ოჯახებს სოციალურ საცხოვრისს </a:t>
            </a:r>
            <a:r>
              <a:rPr lang="ka-GE" dirty="0" smtClean="0"/>
              <a:t>სთავაზობენ </a:t>
            </a:r>
            <a:r>
              <a:rPr lang="en-US" dirty="0"/>
              <a:t> </a:t>
            </a:r>
            <a:endParaRPr lang="ka-GE" sz="1800" dirty="0"/>
          </a:p>
        </p:txBody>
      </p:sp>
    </p:spTree>
    <p:extLst>
      <p:ext uri="{BB962C8B-B14F-4D97-AF65-F5344CB8AC3E}">
        <p14:creationId xmlns:p14="http://schemas.microsoft.com/office/powerpoint/2010/main" val="1594641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12912" y="560438"/>
            <a:ext cx="8488679" cy="471299"/>
          </a:xfrm>
          <a:prstGeom prst="rect">
            <a:avLst/>
          </a:prstGeom>
        </p:spPr>
        <p:txBody>
          <a:bodyPr spcFirstLastPara="1" wrap="square" lIns="91425" tIns="91425" rIns="91425" bIns="91425" anchor="t" anchorCtr="0">
            <a:noAutofit/>
          </a:bodyPr>
          <a:lstStyle/>
          <a:p>
            <a:pPr lvl="0" algn="ctr"/>
            <a:r>
              <a:rPr lang="ka-GE" sz="2400" dirty="0" smtClean="0"/>
              <a:t>საქმიანობები ცენტრალური ხელისუფლების დონეზე</a:t>
            </a:r>
            <a:endParaRPr lang="ka-GE"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24" name="Google Shape;124;p17"/>
          <p:cNvSpPr/>
          <p:nvPr/>
        </p:nvSpPr>
        <p:spPr>
          <a:xfrm>
            <a:off x="312912" y="1326625"/>
            <a:ext cx="8488679" cy="3456065"/>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85750" indent="-285750" algn="just">
              <a:buFont typeface="Wingdings" panose="05000000000000000000" pitchFamily="2" charset="2"/>
              <a:buChar char="v"/>
            </a:pPr>
            <a:r>
              <a:rPr lang="ka-GE" b="1" dirty="0"/>
              <a:t>შეზღუდული</a:t>
            </a:r>
            <a:r>
              <a:rPr lang="en-US" dirty="0"/>
              <a:t> </a:t>
            </a:r>
            <a:r>
              <a:rPr lang="en-US" b="1" dirty="0"/>
              <a:t> </a:t>
            </a:r>
            <a:r>
              <a:rPr lang="ka-GE" b="1" dirty="0"/>
              <a:t>შესაძლებლობის მქონე და მზრუნველობამოკლებულ ბავშვთა </a:t>
            </a:r>
            <a:r>
              <a:rPr lang="ka-GE" b="1" dirty="0" smtClean="0"/>
              <a:t>სახლები</a:t>
            </a:r>
          </a:p>
          <a:p>
            <a:pPr marL="285750" indent="-285750" algn="just">
              <a:buFont typeface="Wingdings" panose="05000000000000000000" pitchFamily="2" charset="2"/>
              <a:buChar char="v"/>
            </a:pPr>
            <a:r>
              <a:rPr lang="ka-GE" b="1" dirty="0"/>
              <a:t>შეზღუდული შესაძლებლობის მქონე პირთა </a:t>
            </a:r>
            <a:r>
              <a:rPr lang="ka-GE" b="1" dirty="0" smtClean="0"/>
              <a:t>პანსიონატები </a:t>
            </a:r>
          </a:p>
          <a:p>
            <a:pPr marL="285750" indent="-285750" algn="just">
              <a:buFont typeface="Wingdings" panose="05000000000000000000" pitchFamily="2" charset="2"/>
              <a:buChar char="v"/>
            </a:pPr>
            <a:r>
              <a:rPr lang="ka-GE" b="1" dirty="0"/>
              <a:t>ხანდაზმულთა პანსიონატები</a:t>
            </a:r>
            <a:r>
              <a:rPr lang="ka-GE" dirty="0"/>
              <a:t> </a:t>
            </a:r>
            <a:endParaRPr lang="ka-GE" dirty="0" smtClean="0"/>
          </a:p>
          <a:p>
            <a:pPr marL="285750" indent="-285750" algn="just">
              <a:buFont typeface="Wingdings" panose="05000000000000000000" pitchFamily="2" charset="2"/>
              <a:buChar char="v"/>
            </a:pPr>
            <a:r>
              <a:rPr lang="ka-GE" b="1" dirty="0"/>
              <a:t>ოჯახში ძალადობის მსხვერპლთა თავშესაფრები</a:t>
            </a:r>
            <a:r>
              <a:rPr lang="ka-GE" dirty="0"/>
              <a:t> </a:t>
            </a:r>
            <a:endParaRPr lang="ka-GE" dirty="0" smtClean="0"/>
          </a:p>
          <a:p>
            <a:pPr marL="285750" indent="-285750" algn="just">
              <a:buFont typeface="Wingdings" panose="05000000000000000000" pitchFamily="2" charset="2"/>
              <a:buChar char="v"/>
            </a:pPr>
            <a:r>
              <a:rPr lang="ka-GE" b="1" dirty="0"/>
              <a:t>ადამიანით ვაჭრობის</a:t>
            </a:r>
            <a:r>
              <a:rPr lang="ka-GE" dirty="0"/>
              <a:t> (</a:t>
            </a:r>
            <a:r>
              <a:rPr lang="ka-GE" b="1" dirty="0"/>
              <a:t>ტრეფიკინგის) მსხვერპლთა თავშესაფრები</a:t>
            </a:r>
            <a:r>
              <a:rPr lang="ka-GE" dirty="0"/>
              <a:t> </a:t>
            </a:r>
            <a:endParaRPr lang="ka-GE" dirty="0" smtClean="0"/>
          </a:p>
          <a:p>
            <a:pPr marL="285750" indent="-285750" algn="just">
              <a:buFont typeface="Wingdings" panose="05000000000000000000" pitchFamily="2" charset="2"/>
              <a:buChar char="v"/>
            </a:pPr>
            <a:r>
              <a:rPr lang="ka-GE" b="1" dirty="0"/>
              <a:t>ბავშვებზე ზრუნვა</a:t>
            </a:r>
            <a:r>
              <a:rPr lang="ka-GE" dirty="0"/>
              <a:t> </a:t>
            </a:r>
            <a:endParaRPr lang="ka-GE" dirty="0"/>
          </a:p>
          <a:p>
            <a:pPr marL="285750" indent="-285750" algn="just">
              <a:buFont typeface="Wingdings" panose="05000000000000000000" pitchFamily="2" charset="2"/>
              <a:buChar char="q"/>
            </a:pPr>
            <a:r>
              <a:rPr lang="ka-GE" dirty="0" smtClean="0"/>
              <a:t>მცირე </a:t>
            </a:r>
            <a:r>
              <a:rPr lang="ka-GE" dirty="0"/>
              <a:t>საოჯახო ტიპის სახლები </a:t>
            </a:r>
            <a:endParaRPr lang="ka-GE" dirty="0" smtClean="0"/>
          </a:p>
          <a:p>
            <a:pPr marL="285750" indent="-285750" algn="just">
              <a:buFont typeface="Wingdings" panose="05000000000000000000" pitchFamily="2" charset="2"/>
              <a:buChar char="q"/>
            </a:pPr>
            <a:r>
              <a:rPr lang="ka-GE" dirty="0" err="1" smtClean="0"/>
              <a:t>რეინტეგრაცია</a:t>
            </a:r>
            <a:endParaRPr lang="ka-GE" dirty="0" smtClean="0"/>
          </a:p>
          <a:p>
            <a:pPr marL="285750" indent="-285750" algn="just">
              <a:buFont typeface="Wingdings" panose="05000000000000000000" pitchFamily="2" charset="2"/>
              <a:buChar char="q"/>
            </a:pPr>
            <a:r>
              <a:rPr lang="ka-GE" dirty="0" err="1" smtClean="0"/>
              <a:t>მინდობითი</a:t>
            </a:r>
            <a:r>
              <a:rPr lang="ka-GE" dirty="0" smtClean="0"/>
              <a:t> </a:t>
            </a:r>
            <a:r>
              <a:rPr lang="ka-GE" dirty="0"/>
              <a:t>აღზრდა </a:t>
            </a:r>
            <a:endParaRPr lang="ka-GE" dirty="0" smtClean="0"/>
          </a:p>
          <a:p>
            <a:pPr marL="285750" indent="-285750" algn="just">
              <a:buFont typeface="Wingdings" panose="05000000000000000000" pitchFamily="2" charset="2"/>
              <a:buChar char="v"/>
            </a:pPr>
            <a:r>
              <a:rPr lang="ka-GE" b="1" dirty="0"/>
              <a:t>სათემო ორგანიზაციები</a:t>
            </a:r>
            <a:r>
              <a:rPr lang="ka-GE" dirty="0"/>
              <a:t> </a:t>
            </a:r>
            <a:endParaRPr lang="ka-GE" dirty="0" smtClean="0"/>
          </a:p>
        </p:txBody>
      </p:sp>
    </p:spTree>
    <p:extLst>
      <p:ext uri="{BB962C8B-B14F-4D97-AF65-F5344CB8AC3E}">
        <p14:creationId xmlns:p14="http://schemas.microsoft.com/office/powerpoint/2010/main" val="1773737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12912" y="560438"/>
            <a:ext cx="8488679" cy="471299"/>
          </a:xfrm>
          <a:prstGeom prst="rect">
            <a:avLst/>
          </a:prstGeom>
        </p:spPr>
        <p:txBody>
          <a:bodyPr spcFirstLastPara="1" wrap="square" lIns="91425" tIns="91425" rIns="91425" bIns="91425" anchor="t" anchorCtr="0">
            <a:noAutofit/>
          </a:bodyPr>
          <a:lstStyle/>
          <a:p>
            <a:pPr lvl="0" algn="ctr"/>
            <a:r>
              <a:rPr lang="ka-GE" sz="2400" dirty="0" smtClean="0"/>
              <a:t>საქმიანობები ცენტრალური ხელისუფლების დონეზე</a:t>
            </a:r>
            <a:endParaRPr lang="ka-GE"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24" name="Google Shape;124;p17"/>
          <p:cNvSpPr/>
          <p:nvPr/>
        </p:nvSpPr>
        <p:spPr>
          <a:xfrm>
            <a:off x="312912" y="1326625"/>
            <a:ext cx="8488679" cy="3456065"/>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85750" indent="-285750" algn="just">
              <a:buFont typeface="Wingdings" panose="05000000000000000000" pitchFamily="2" charset="2"/>
              <a:buChar char="v"/>
            </a:pPr>
            <a:r>
              <a:rPr lang="ka-GE" dirty="0"/>
              <a:t>იძულებით გადაადგილებულ პირთათვის გადაუდებელი დახმარებისა და დროებითი თავშესაფრების უზრუნველსაყოფად საქართველოს კანონმდებლობით დადგენილი ნორმების გათვალისწინებით  უძრავი ქონების </a:t>
            </a:r>
            <a:r>
              <a:rPr lang="ka-GE" dirty="0" smtClean="0"/>
              <a:t>შეძენა</a:t>
            </a:r>
          </a:p>
          <a:p>
            <a:pPr algn="just"/>
            <a:endParaRPr lang="ka-GE" dirty="0" smtClean="0"/>
          </a:p>
          <a:p>
            <a:pPr marL="285750" indent="-285750" algn="just">
              <a:buFont typeface="Wingdings" panose="05000000000000000000" pitchFamily="2" charset="2"/>
              <a:buChar char="v"/>
            </a:pPr>
            <a:r>
              <a:rPr lang="ka-GE" dirty="0" smtClean="0"/>
              <a:t>იძულებით </a:t>
            </a:r>
            <a:r>
              <a:rPr lang="ka-GE" dirty="0"/>
              <a:t>გადაადგილებულ პირთათვის საკუთრებაში არსებული დროებითი საცხოვრებელი ტერიტორიების </a:t>
            </a:r>
            <a:r>
              <a:rPr lang="ka-GE" dirty="0" smtClean="0"/>
              <a:t>რეაბილიტაცია</a:t>
            </a:r>
            <a:endParaRPr lang="ka-GE" dirty="0"/>
          </a:p>
          <a:p>
            <a:pPr marL="285750" indent="-285750" algn="just">
              <a:buFont typeface="Wingdings" panose="05000000000000000000" pitchFamily="2" charset="2"/>
              <a:buChar char="v"/>
            </a:pPr>
            <a:endParaRPr lang="ka-GE" dirty="0" smtClean="0"/>
          </a:p>
          <a:p>
            <a:pPr marL="285750" indent="-285750" algn="just">
              <a:buFont typeface="Wingdings" panose="05000000000000000000" pitchFamily="2" charset="2"/>
              <a:buChar char="v"/>
            </a:pPr>
            <a:r>
              <a:rPr lang="ka-GE" dirty="0" smtClean="0"/>
              <a:t>იძულებით </a:t>
            </a:r>
            <a:r>
              <a:rPr lang="ka-GE" dirty="0"/>
              <a:t>გადაადგილებულ პირთა და ეკომიგრანტებისთვის სათანადო სერვისების გაწევასთან დაკავშირებული პასუხისმგებლობის შესრულებაში ადგილობრივი თვითმმართველობების </a:t>
            </a:r>
            <a:r>
              <a:rPr lang="ka-GE" dirty="0" smtClean="0"/>
              <a:t>დახმარება</a:t>
            </a:r>
            <a:endParaRPr lang="en-US" dirty="0"/>
          </a:p>
          <a:p>
            <a:pPr algn="just"/>
            <a:endParaRPr lang="en-US" dirty="0"/>
          </a:p>
        </p:txBody>
      </p:sp>
    </p:spTree>
    <p:extLst>
      <p:ext uri="{BB962C8B-B14F-4D97-AF65-F5344CB8AC3E}">
        <p14:creationId xmlns:p14="http://schemas.microsoft.com/office/powerpoint/2010/main" val="1334491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771395" y="1825789"/>
            <a:ext cx="7688400" cy="15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ka-GE" dirty="0" smtClean="0"/>
              <a:t>მადლობა ყურადღებისთვის!</a:t>
            </a:r>
            <a:endParaRPr lang="ka-GE" dirty="0"/>
          </a:p>
        </p:txBody>
      </p:sp>
    </p:spTree>
    <p:extLst>
      <p:ext uri="{BB962C8B-B14F-4D97-AF65-F5344CB8AC3E}">
        <p14:creationId xmlns:p14="http://schemas.microsoft.com/office/powerpoint/2010/main" val="626113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85874" y="510000"/>
            <a:ext cx="7905119" cy="505068"/>
          </a:xfrm>
          <a:prstGeom prst="rect">
            <a:avLst/>
          </a:prstGeom>
        </p:spPr>
        <p:txBody>
          <a:bodyPr spcFirstLastPara="1" wrap="square" lIns="91425" tIns="91425" rIns="91425" bIns="91425" anchor="t" anchorCtr="0">
            <a:noAutofit/>
          </a:bodyPr>
          <a:lstStyle/>
          <a:p>
            <a:pPr marL="127000" lvl="0" algn="just">
              <a:lnSpc>
                <a:spcPct val="115000"/>
              </a:lnSpc>
              <a:buSzPts val="1600"/>
            </a:pPr>
            <a:r>
              <a:rPr lang="ka-GE" dirty="0" smtClean="0"/>
              <a:t>საქართველოს მთავრობის დადგენილება N</a:t>
            </a:r>
            <a:r>
              <a:rPr lang="en-US" dirty="0" smtClean="0"/>
              <a:t> </a:t>
            </a:r>
            <a:r>
              <a:rPr lang="en" sz="2800" dirty="0">
                <a:latin typeface="Lato"/>
                <a:ea typeface="Lato"/>
                <a:cs typeface="Lato"/>
                <a:sym typeface="Lato"/>
              </a:rPr>
              <a:t>629</a:t>
            </a:r>
            <a:endParaRPr lang="en" sz="2800" dirty="0">
              <a:highlight>
                <a:srgbClr val="FFFF00"/>
              </a:highlight>
              <a:latin typeface="Lato"/>
              <a:ea typeface="Lato"/>
              <a:cs typeface="Lato"/>
              <a:sym typeface="Lato"/>
            </a:endParaRPr>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24" name="Google Shape;124;p17"/>
          <p:cNvSpPr/>
          <p:nvPr/>
        </p:nvSpPr>
        <p:spPr>
          <a:xfrm>
            <a:off x="159391" y="1326626"/>
            <a:ext cx="8800052" cy="3816899"/>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27000" lvl="0" algn="ctr" rtl="0">
              <a:lnSpc>
                <a:spcPct val="115000"/>
              </a:lnSpc>
              <a:spcBef>
                <a:spcPts val="0"/>
              </a:spcBef>
              <a:spcAft>
                <a:spcPts val="0"/>
              </a:spcAft>
              <a:buSzPts val="1600"/>
            </a:pPr>
            <a:endParaRPr lang="en-US" sz="2000" dirty="0" smtClean="0">
              <a:solidFill>
                <a:schemeClr val="bg2"/>
              </a:solidFill>
              <a:latin typeface="Lato"/>
              <a:ea typeface="Lato"/>
              <a:cs typeface="Lato"/>
              <a:sym typeface="Lato"/>
            </a:endParaRPr>
          </a:p>
          <a:p>
            <a:pPr marL="127000" lvl="0" algn="r" rtl="0">
              <a:lnSpc>
                <a:spcPct val="115000"/>
              </a:lnSpc>
              <a:spcBef>
                <a:spcPts val="0"/>
              </a:spcBef>
              <a:spcAft>
                <a:spcPts val="0"/>
              </a:spcAft>
              <a:buSzPts val="1600"/>
            </a:pPr>
            <a:r>
              <a:rPr lang="ka-GE" sz="2000" dirty="0" smtClean="0">
                <a:solidFill>
                  <a:schemeClr val="bg2"/>
                </a:solidFill>
                <a:latin typeface="Lato"/>
                <a:ea typeface="Lato"/>
                <a:cs typeface="Lato"/>
                <a:sym typeface="Lato"/>
              </a:rPr>
              <a:t>„პოლიტიკის დოკუმენტების შემუშავების, </a:t>
            </a:r>
            <a:endParaRPr lang="en-US" sz="2000" dirty="0" smtClean="0">
              <a:solidFill>
                <a:schemeClr val="bg2"/>
              </a:solidFill>
              <a:latin typeface="Lato"/>
              <a:ea typeface="Lato"/>
              <a:cs typeface="Lato"/>
              <a:sym typeface="Lato"/>
            </a:endParaRPr>
          </a:p>
          <a:p>
            <a:pPr marL="127000" lvl="0" algn="r" rtl="0">
              <a:lnSpc>
                <a:spcPct val="115000"/>
              </a:lnSpc>
              <a:spcBef>
                <a:spcPts val="0"/>
              </a:spcBef>
              <a:spcAft>
                <a:spcPts val="0"/>
              </a:spcAft>
              <a:buSzPts val="1600"/>
            </a:pPr>
            <a:r>
              <a:rPr lang="ka-GE" sz="2000" dirty="0" smtClean="0">
                <a:solidFill>
                  <a:schemeClr val="bg2"/>
                </a:solidFill>
                <a:latin typeface="Lato"/>
                <a:ea typeface="Lato"/>
                <a:cs typeface="Lato"/>
                <a:sym typeface="Lato"/>
              </a:rPr>
              <a:t>მონიტორინგისა და შეფასების წესის </a:t>
            </a:r>
            <a:endParaRPr lang="en-US" sz="2000" dirty="0" smtClean="0">
              <a:solidFill>
                <a:schemeClr val="bg2"/>
              </a:solidFill>
              <a:latin typeface="Lato"/>
              <a:ea typeface="Lato"/>
              <a:cs typeface="Lato"/>
              <a:sym typeface="Lato"/>
            </a:endParaRPr>
          </a:p>
          <a:p>
            <a:pPr marL="127000" lvl="0" algn="r" rtl="0">
              <a:lnSpc>
                <a:spcPct val="115000"/>
              </a:lnSpc>
              <a:spcBef>
                <a:spcPts val="0"/>
              </a:spcBef>
              <a:spcAft>
                <a:spcPts val="0"/>
              </a:spcAft>
              <a:buSzPts val="1600"/>
            </a:pPr>
            <a:r>
              <a:rPr lang="ka-GE" sz="2000" dirty="0" smtClean="0">
                <a:solidFill>
                  <a:schemeClr val="bg2"/>
                </a:solidFill>
                <a:latin typeface="Lato"/>
                <a:ea typeface="Lato"/>
                <a:cs typeface="Lato"/>
                <a:sym typeface="Lato"/>
              </a:rPr>
              <a:t>დამტკიცების შესახებ“ </a:t>
            </a:r>
            <a:endParaRPr lang="en-US" sz="2000" dirty="0" smtClean="0">
              <a:solidFill>
                <a:schemeClr val="bg2"/>
              </a:solidFill>
              <a:latin typeface="Lato"/>
              <a:ea typeface="Lato"/>
              <a:cs typeface="Lato"/>
              <a:sym typeface="Lato"/>
            </a:endParaRPr>
          </a:p>
          <a:p>
            <a:pPr marL="127000" lvl="0" algn="r" rtl="0">
              <a:lnSpc>
                <a:spcPct val="115000"/>
              </a:lnSpc>
              <a:spcBef>
                <a:spcPts val="0"/>
              </a:spcBef>
              <a:spcAft>
                <a:spcPts val="0"/>
              </a:spcAft>
              <a:buSzPts val="1600"/>
            </a:pPr>
            <a:r>
              <a:rPr lang="ka-GE" sz="2000" dirty="0" smtClean="0">
                <a:solidFill>
                  <a:schemeClr val="bg2"/>
                </a:solidFill>
                <a:latin typeface="Lato"/>
                <a:ea typeface="Lato"/>
                <a:cs typeface="Lato"/>
                <a:sym typeface="Lato"/>
              </a:rPr>
              <a:t>საქართველოს მთავრობის </a:t>
            </a:r>
            <a:endParaRPr lang="en-US" sz="2000" dirty="0" smtClean="0">
              <a:solidFill>
                <a:schemeClr val="bg2"/>
              </a:solidFill>
              <a:latin typeface="Lato"/>
              <a:ea typeface="Lato"/>
              <a:cs typeface="Lato"/>
              <a:sym typeface="Lato"/>
            </a:endParaRPr>
          </a:p>
          <a:p>
            <a:pPr marL="127000" lvl="0" algn="r" rtl="0">
              <a:lnSpc>
                <a:spcPct val="115000"/>
              </a:lnSpc>
              <a:spcBef>
                <a:spcPts val="0"/>
              </a:spcBef>
              <a:spcAft>
                <a:spcPts val="0"/>
              </a:spcAft>
              <a:buSzPts val="1600"/>
            </a:pPr>
            <a:r>
              <a:rPr lang="ka-GE" sz="2000" dirty="0" smtClean="0">
                <a:solidFill>
                  <a:schemeClr val="bg2"/>
                </a:solidFill>
                <a:latin typeface="Lato"/>
                <a:ea typeface="Lato"/>
                <a:cs typeface="Lato"/>
                <a:sym typeface="Lato"/>
              </a:rPr>
              <a:t>2019 წლის 20 დეკემბრის </a:t>
            </a:r>
            <a:endParaRPr lang="en-US" sz="2000" dirty="0" smtClean="0">
              <a:solidFill>
                <a:schemeClr val="bg2"/>
              </a:solidFill>
              <a:latin typeface="Lato"/>
              <a:ea typeface="Lato"/>
              <a:cs typeface="Lato"/>
              <a:sym typeface="Lato"/>
            </a:endParaRPr>
          </a:p>
          <a:p>
            <a:pPr marL="127000" lvl="0" algn="r" rtl="0">
              <a:lnSpc>
                <a:spcPct val="115000"/>
              </a:lnSpc>
              <a:spcBef>
                <a:spcPts val="0"/>
              </a:spcBef>
              <a:spcAft>
                <a:spcPts val="0"/>
              </a:spcAft>
              <a:buSzPts val="1600"/>
            </a:pPr>
            <a:r>
              <a:rPr lang="ka-GE" sz="2000" dirty="0" smtClean="0">
                <a:solidFill>
                  <a:schemeClr val="bg2"/>
                </a:solidFill>
                <a:latin typeface="Lato"/>
                <a:ea typeface="Lato"/>
                <a:cs typeface="Lato"/>
                <a:sym typeface="Lato"/>
              </a:rPr>
              <a:t>N629 დადგენილება  </a:t>
            </a:r>
          </a:p>
          <a:p>
            <a:pPr marL="127000" lvl="0" algn="just" rtl="0">
              <a:lnSpc>
                <a:spcPct val="115000"/>
              </a:lnSpc>
              <a:spcBef>
                <a:spcPts val="0"/>
              </a:spcBef>
              <a:spcAft>
                <a:spcPts val="0"/>
              </a:spcAft>
              <a:buSzPts val="1600"/>
            </a:pPr>
            <a:endParaRPr lang="ka-GE" sz="2000" dirty="0">
              <a:solidFill>
                <a:schemeClr val="bg2"/>
              </a:solidFill>
              <a:latin typeface="Lato"/>
              <a:ea typeface="Lato"/>
              <a:cs typeface="Lato"/>
              <a:sym typeface="Lato"/>
            </a:endParaRPr>
          </a:p>
          <a:p>
            <a:pPr marL="127000" lvl="0" algn="just" rtl="0">
              <a:lnSpc>
                <a:spcPct val="115000"/>
              </a:lnSpc>
              <a:spcBef>
                <a:spcPts val="0"/>
              </a:spcBef>
              <a:spcAft>
                <a:spcPts val="0"/>
              </a:spcAft>
              <a:buSzPts val="1600"/>
            </a:pPr>
            <a:endParaRPr lang="ka-GE" sz="2000" dirty="0" smtClean="0">
              <a:solidFill>
                <a:schemeClr val="bg2"/>
              </a:solidFill>
              <a:latin typeface="Lato"/>
              <a:ea typeface="Lato"/>
              <a:cs typeface="Lato"/>
              <a:sym typeface="Lato"/>
            </a:endParaRPr>
          </a:p>
          <a:p>
            <a:pPr marL="127000" lvl="0" algn="just" rtl="0">
              <a:lnSpc>
                <a:spcPct val="115000"/>
              </a:lnSpc>
              <a:spcBef>
                <a:spcPts val="0"/>
              </a:spcBef>
              <a:spcAft>
                <a:spcPts val="0"/>
              </a:spcAft>
              <a:buSzPts val="1600"/>
            </a:pPr>
            <a:endParaRPr lang="ka-GE" sz="2000" dirty="0">
              <a:solidFill>
                <a:schemeClr val="bg2"/>
              </a:solidFill>
              <a:latin typeface="Lato"/>
              <a:ea typeface="Lato"/>
              <a:cs typeface="Lato"/>
              <a:sym typeface="Lato"/>
            </a:endParaRPr>
          </a:p>
          <a:p>
            <a:pPr marL="127000" lvl="0" algn="just" rtl="0">
              <a:lnSpc>
                <a:spcPct val="115000"/>
              </a:lnSpc>
              <a:spcBef>
                <a:spcPts val="0"/>
              </a:spcBef>
              <a:spcAft>
                <a:spcPts val="0"/>
              </a:spcAft>
              <a:buSzPts val="1600"/>
            </a:pPr>
            <a:endParaRPr lang="ka-GE" sz="2000" dirty="0" smtClean="0">
              <a:solidFill>
                <a:schemeClr val="bg2"/>
              </a:solidFill>
              <a:latin typeface="Lato"/>
              <a:ea typeface="Lato"/>
              <a:cs typeface="Lato"/>
              <a:sym typeface="Lato"/>
            </a:endParaRPr>
          </a:p>
          <a:p>
            <a:pPr marL="127000" lvl="0" algn="just" rtl="0">
              <a:lnSpc>
                <a:spcPct val="115000"/>
              </a:lnSpc>
              <a:spcBef>
                <a:spcPts val="0"/>
              </a:spcBef>
              <a:spcAft>
                <a:spcPts val="0"/>
              </a:spcAft>
              <a:buSzPts val="1600"/>
            </a:pPr>
            <a:endParaRPr sz="2000" dirty="0">
              <a:solidFill>
                <a:schemeClr val="bg2"/>
              </a:solidFill>
              <a:latin typeface="Lato"/>
              <a:ea typeface="Lato"/>
              <a:cs typeface="Lato"/>
              <a:sym typeface="Lat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57" y="1432841"/>
            <a:ext cx="2550254" cy="3604468"/>
          </a:xfrm>
          <a:prstGeom prst="rect">
            <a:avLst/>
          </a:prstGeom>
        </p:spPr>
      </p:pic>
    </p:spTree>
    <p:extLst>
      <p:ext uri="{BB962C8B-B14F-4D97-AF65-F5344CB8AC3E}">
        <p14:creationId xmlns:p14="http://schemas.microsoft.com/office/powerpoint/2010/main" val="3761342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21730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პროცესის მხარდაჭერა</a:t>
            </a:r>
            <a:endParaRPr dirty="0"/>
          </a:p>
        </p:txBody>
      </p:sp>
      <p:sp>
        <p:nvSpPr>
          <p:cNvPr id="93" name="Google Shape;93;p14"/>
          <p:cNvSpPr txBox="1">
            <a:spLocks noGrp="1"/>
          </p:cNvSpPr>
          <p:nvPr>
            <p:ph type="body" idx="1"/>
          </p:nvPr>
        </p:nvSpPr>
        <p:spPr>
          <a:xfrm>
            <a:off x="522900" y="1985900"/>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pic>
        <p:nvPicPr>
          <p:cNvPr id="94" name="Google Shape;94;p14"/>
          <p:cNvPicPr preferRelativeResize="0"/>
          <p:nvPr/>
        </p:nvPicPr>
        <p:blipFill>
          <a:blip r:embed="rId3">
            <a:alphaModFix/>
          </a:blip>
          <a:stretch>
            <a:fillRect/>
          </a:stretch>
        </p:blipFill>
        <p:spPr>
          <a:xfrm>
            <a:off x="3154260" y="2209892"/>
            <a:ext cx="2642533" cy="165743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85875" y="51000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განხორციელებული საქმიანობები</a:t>
            </a:r>
            <a:endParaRPr/>
          </a:p>
        </p:txBody>
      </p:sp>
      <p:sp>
        <p:nvSpPr>
          <p:cNvPr id="100" name="Google Shape;100;p15"/>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01" name="Google Shape;101;p15"/>
          <p:cNvSpPr/>
          <p:nvPr/>
        </p:nvSpPr>
        <p:spPr>
          <a:xfrm>
            <a:off x="1282675" y="1579725"/>
            <a:ext cx="6869700" cy="33288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0200" algn="just" rtl="0">
              <a:lnSpc>
                <a:spcPct val="115000"/>
              </a:lnSpc>
              <a:spcBef>
                <a:spcPts val="0"/>
              </a:spcBef>
              <a:spcAft>
                <a:spcPts val="0"/>
              </a:spcAft>
              <a:buClr>
                <a:srgbClr val="000000"/>
              </a:buClr>
              <a:buSzPts val="1600"/>
              <a:buFont typeface="Lato"/>
              <a:buChar char="★"/>
            </a:pPr>
            <a:r>
              <a:rPr lang="en" sz="1600" dirty="0">
                <a:latin typeface="Lato"/>
                <a:ea typeface="Lato"/>
                <a:cs typeface="Lato"/>
                <a:sym typeface="Lato"/>
              </a:rPr>
              <a:t>საქართველოს მთავრობის 2019 წლის  12 აპრილის </a:t>
            </a:r>
            <a:r>
              <a:rPr lang="ka-GE" sz="1600" dirty="0" smtClean="0">
                <a:latin typeface="Lato"/>
                <a:ea typeface="Lato"/>
                <a:cs typeface="Lato"/>
                <a:sym typeface="Lato"/>
              </a:rPr>
              <a:t>N190 </a:t>
            </a:r>
            <a:r>
              <a:rPr lang="en" sz="1600" dirty="0" smtClean="0">
                <a:latin typeface="Lato"/>
                <a:ea typeface="Lato"/>
                <a:cs typeface="Lato"/>
                <a:sym typeface="Lato"/>
              </a:rPr>
              <a:t>დადგენილება </a:t>
            </a:r>
            <a:r>
              <a:rPr lang="en" sz="1600" dirty="0">
                <a:latin typeface="Lato"/>
                <a:ea typeface="Lato"/>
                <a:cs typeface="Lato"/>
                <a:sym typeface="Lato"/>
              </a:rPr>
              <a:t>“საცხოვრისის პოლიტიკის დოკუმენტისა და მისი სამოქმედო გეგმის შემუშავების ხელშემწყობი </a:t>
            </a:r>
            <a:r>
              <a:rPr lang="en" sz="1600" b="1" dirty="0">
                <a:latin typeface="Lato"/>
                <a:ea typeface="Lato"/>
                <a:cs typeface="Lato"/>
                <a:sym typeface="Lato"/>
              </a:rPr>
              <a:t>სამთავრობო კომიის</a:t>
            </a:r>
            <a:r>
              <a:rPr lang="en" sz="1600" dirty="0">
                <a:latin typeface="Lato"/>
                <a:ea typeface="Lato"/>
                <a:cs typeface="Lato"/>
                <a:sym typeface="Lato"/>
              </a:rPr>
              <a:t> შექმნისა და დებულების დამტკიცების თაობაზე” </a:t>
            </a:r>
            <a:endParaRPr sz="1600" dirty="0">
              <a:latin typeface="Lato"/>
              <a:ea typeface="Lato"/>
              <a:cs typeface="Lato"/>
              <a:sym typeface="Lato"/>
            </a:endParaRPr>
          </a:p>
          <a:p>
            <a:pPr marL="457200" lvl="0" indent="-330200" algn="just" rtl="0">
              <a:lnSpc>
                <a:spcPct val="115000"/>
              </a:lnSpc>
              <a:spcBef>
                <a:spcPts val="1600"/>
              </a:spcBef>
              <a:spcAft>
                <a:spcPts val="0"/>
              </a:spcAft>
              <a:buClr>
                <a:srgbClr val="000000"/>
              </a:buClr>
              <a:buSzPts val="1600"/>
              <a:buFont typeface="Lato"/>
              <a:buChar char="★"/>
            </a:pPr>
            <a:r>
              <a:rPr lang="en" sz="1600" b="1" dirty="0">
                <a:latin typeface="Lato"/>
                <a:ea typeface="Lato"/>
                <a:cs typeface="Lato"/>
                <a:sym typeface="Lato"/>
              </a:rPr>
              <a:t>სამუშაო ჯგუფი </a:t>
            </a:r>
            <a:endParaRPr sz="1600" b="1" dirty="0">
              <a:latin typeface="Lato"/>
              <a:ea typeface="Lato"/>
              <a:cs typeface="Lato"/>
              <a:sym typeface="Lato"/>
            </a:endParaRPr>
          </a:p>
          <a:p>
            <a:pPr marL="457200" lvl="0" indent="-330200" algn="just" rtl="0">
              <a:lnSpc>
                <a:spcPct val="115000"/>
              </a:lnSpc>
              <a:spcBef>
                <a:spcPts val="1600"/>
              </a:spcBef>
              <a:spcAft>
                <a:spcPts val="0"/>
              </a:spcAft>
              <a:buClr>
                <a:schemeClr val="accent1"/>
              </a:buClr>
              <a:buSzPts val="1600"/>
              <a:buFont typeface="Lato"/>
              <a:buChar char="★"/>
            </a:pPr>
            <a:r>
              <a:rPr lang="en" sz="1600" dirty="0">
                <a:latin typeface="Times New Roman"/>
                <a:ea typeface="Times New Roman"/>
                <a:cs typeface="Times New Roman"/>
                <a:sym typeface="Times New Roman"/>
              </a:rPr>
              <a:t>ISET-ის კვლევითი ინსტიტუტის </a:t>
            </a:r>
            <a:r>
              <a:rPr lang="en" sz="1600" b="1" dirty="0">
                <a:latin typeface="Times New Roman"/>
                <a:ea typeface="Times New Roman"/>
                <a:cs typeface="Times New Roman"/>
                <a:sym typeface="Times New Roman"/>
              </a:rPr>
              <a:t>პოლიტიკის</a:t>
            </a:r>
            <a:r>
              <a:rPr lang="en" sz="1600" b="1" dirty="0"/>
              <a:t> </a:t>
            </a:r>
            <a:r>
              <a:rPr lang="en" sz="1600" b="1" dirty="0">
                <a:latin typeface="Times New Roman"/>
                <a:ea typeface="Times New Roman"/>
                <a:cs typeface="Times New Roman"/>
                <a:sym typeface="Times New Roman"/>
              </a:rPr>
              <a:t>დოკუმენტი - „არასტაბილური</a:t>
            </a:r>
            <a:r>
              <a:rPr lang="en" sz="1600" b="1" dirty="0"/>
              <a:t> </a:t>
            </a:r>
            <a:r>
              <a:rPr lang="en" sz="1600" b="1" dirty="0">
                <a:latin typeface="Times New Roman"/>
                <a:ea typeface="Times New Roman"/>
                <a:cs typeface="Times New Roman"/>
                <a:sym typeface="Times New Roman"/>
              </a:rPr>
              <a:t>საცხოვრისის</a:t>
            </a:r>
            <a:r>
              <a:rPr lang="en" sz="1600" b="1" dirty="0"/>
              <a:t> </a:t>
            </a:r>
            <a:r>
              <a:rPr lang="en" sz="1600" b="1" dirty="0">
                <a:latin typeface="Times New Roman"/>
                <a:ea typeface="Times New Roman"/>
                <a:cs typeface="Times New Roman"/>
                <a:sym typeface="Times New Roman"/>
              </a:rPr>
              <a:t>პოლიტიკა</a:t>
            </a:r>
            <a:r>
              <a:rPr lang="en" sz="1600" b="1" dirty="0"/>
              <a:t> </a:t>
            </a:r>
            <a:r>
              <a:rPr lang="en" sz="1600" b="1" dirty="0">
                <a:latin typeface="Times New Roman"/>
                <a:ea typeface="Times New Roman"/>
                <a:cs typeface="Times New Roman"/>
                <a:sym typeface="Times New Roman"/>
              </a:rPr>
              <a:t>საქართველოში“</a:t>
            </a:r>
            <a:endParaRPr sz="1600" dirty="0">
              <a:latin typeface="Lato"/>
              <a:ea typeface="Lato"/>
              <a:cs typeface="Lato"/>
              <a:sym typeface="Lato"/>
            </a:endParaRPr>
          </a:p>
        </p:txBody>
      </p:sp>
      <p:pic>
        <p:nvPicPr>
          <p:cNvPr id="102" name="Google Shape;102;p15"/>
          <p:cNvPicPr preferRelativeResize="0"/>
          <p:nvPr/>
        </p:nvPicPr>
        <p:blipFill>
          <a:blip r:embed="rId3">
            <a:alphaModFix/>
          </a:blip>
          <a:stretch>
            <a:fillRect/>
          </a:stretch>
        </p:blipFill>
        <p:spPr>
          <a:xfrm>
            <a:off x="218297" y="1966391"/>
            <a:ext cx="801250" cy="795775"/>
          </a:xfrm>
          <a:prstGeom prst="rect">
            <a:avLst/>
          </a:prstGeom>
          <a:noFill/>
          <a:ln>
            <a:noFill/>
          </a:ln>
        </p:spPr>
      </p:pic>
      <p:pic>
        <p:nvPicPr>
          <p:cNvPr id="103" name="Google Shape;103;p15"/>
          <p:cNvPicPr preferRelativeResize="0"/>
          <p:nvPr/>
        </p:nvPicPr>
        <p:blipFill>
          <a:blip r:embed="rId4">
            <a:alphaModFix/>
          </a:blip>
          <a:stretch>
            <a:fillRect/>
          </a:stretch>
        </p:blipFill>
        <p:spPr>
          <a:xfrm>
            <a:off x="229659" y="3338247"/>
            <a:ext cx="789888" cy="7957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785875" y="51000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სამუშაო პროცესი</a:t>
            </a:r>
            <a:endParaRPr/>
          </a:p>
        </p:txBody>
      </p:sp>
      <p:sp>
        <p:nvSpPr>
          <p:cNvPr id="111" name="Google Shape;111;p16"/>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12" name="Google Shape;112;p16"/>
          <p:cNvSpPr/>
          <p:nvPr/>
        </p:nvSpPr>
        <p:spPr>
          <a:xfrm>
            <a:off x="1146450" y="1444975"/>
            <a:ext cx="6618000" cy="31200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just" rtl="0">
              <a:lnSpc>
                <a:spcPct val="115000"/>
              </a:lnSpc>
              <a:spcBef>
                <a:spcPts val="0"/>
              </a:spcBef>
              <a:spcAft>
                <a:spcPts val="0"/>
              </a:spcAft>
              <a:buNone/>
            </a:pPr>
            <a:endParaRPr sz="1600">
              <a:highlight>
                <a:srgbClr val="FFFF00"/>
              </a:highlight>
              <a:latin typeface="Lato"/>
              <a:ea typeface="Lato"/>
              <a:cs typeface="Lato"/>
              <a:sym typeface="Lato"/>
            </a:endParaRPr>
          </a:p>
          <a:p>
            <a:pPr marL="457200" lvl="0" indent="0" algn="just" rtl="0">
              <a:lnSpc>
                <a:spcPct val="115000"/>
              </a:lnSpc>
              <a:spcBef>
                <a:spcPts val="1600"/>
              </a:spcBef>
              <a:spcAft>
                <a:spcPts val="0"/>
              </a:spcAft>
              <a:buNone/>
            </a:pPr>
            <a:endParaRPr sz="1600">
              <a:highlight>
                <a:srgbClr val="FFFF00"/>
              </a:highlight>
              <a:latin typeface="Lato"/>
              <a:ea typeface="Lato"/>
              <a:cs typeface="Lato"/>
              <a:sym typeface="Lato"/>
            </a:endParaRPr>
          </a:p>
          <a:p>
            <a:pPr marL="457200" lvl="0" indent="0" algn="just" rtl="0">
              <a:lnSpc>
                <a:spcPct val="115000"/>
              </a:lnSpc>
              <a:spcBef>
                <a:spcPts val="1600"/>
              </a:spcBef>
              <a:spcAft>
                <a:spcPts val="0"/>
              </a:spcAft>
              <a:buNone/>
            </a:pPr>
            <a:endParaRPr sz="1600">
              <a:highlight>
                <a:srgbClr val="FFFF00"/>
              </a:highlight>
              <a:latin typeface="Lato"/>
              <a:ea typeface="Lato"/>
              <a:cs typeface="Lato"/>
              <a:sym typeface="Lato"/>
            </a:endParaRPr>
          </a:p>
          <a:p>
            <a:pPr marL="0" lvl="0" indent="0" algn="just" rtl="0">
              <a:lnSpc>
                <a:spcPct val="115000"/>
              </a:lnSpc>
              <a:spcBef>
                <a:spcPts val="1600"/>
              </a:spcBef>
              <a:spcAft>
                <a:spcPts val="0"/>
              </a:spcAft>
              <a:buNone/>
            </a:pPr>
            <a:endParaRPr sz="1600">
              <a:highlight>
                <a:srgbClr val="FFFF00"/>
              </a:highlight>
              <a:latin typeface="Lato"/>
              <a:ea typeface="Lato"/>
              <a:cs typeface="Lato"/>
              <a:sym typeface="Lato"/>
            </a:endParaRPr>
          </a:p>
          <a:p>
            <a:pPr marL="0" lvl="0" indent="0" algn="just" rtl="0">
              <a:lnSpc>
                <a:spcPct val="115000"/>
              </a:lnSpc>
              <a:spcBef>
                <a:spcPts val="1600"/>
              </a:spcBef>
              <a:spcAft>
                <a:spcPts val="0"/>
              </a:spcAft>
              <a:buNone/>
            </a:pPr>
            <a:endParaRPr sz="1600">
              <a:highlight>
                <a:srgbClr val="FFFF00"/>
              </a:highlight>
              <a:latin typeface="Lato"/>
              <a:ea typeface="Lato"/>
              <a:cs typeface="Lato"/>
              <a:sym typeface="Lato"/>
            </a:endParaRPr>
          </a:p>
          <a:p>
            <a:pPr marL="0" lvl="0" indent="0" algn="just" rtl="0">
              <a:lnSpc>
                <a:spcPct val="115000"/>
              </a:lnSpc>
              <a:spcBef>
                <a:spcPts val="1600"/>
              </a:spcBef>
              <a:spcAft>
                <a:spcPts val="0"/>
              </a:spcAft>
              <a:buNone/>
            </a:pPr>
            <a:endParaRPr sz="1600">
              <a:highlight>
                <a:srgbClr val="FFFF00"/>
              </a:highlight>
              <a:latin typeface="Lato"/>
              <a:ea typeface="Lato"/>
              <a:cs typeface="Lato"/>
              <a:sym typeface="Lato"/>
            </a:endParaRPr>
          </a:p>
          <a:p>
            <a:pPr marL="457200" lvl="0" indent="0" algn="just" rtl="0">
              <a:lnSpc>
                <a:spcPct val="115000"/>
              </a:lnSpc>
              <a:spcBef>
                <a:spcPts val="1600"/>
              </a:spcBef>
              <a:spcAft>
                <a:spcPts val="1600"/>
              </a:spcAft>
              <a:buNone/>
            </a:pPr>
            <a:endParaRPr sz="1600">
              <a:highlight>
                <a:srgbClr val="FFFF00"/>
              </a:highlight>
              <a:latin typeface="Lato"/>
              <a:ea typeface="Lato"/>
              <a:cs typeface="Lato"/>
              <a:sym typeface="Lato"/>
            </a:endParaRPr>
          </a:p>
        </p:txBody>
      </p:sp>
      <p:sp>
        <p:nvSpPr>
          <p:cNvPr id="113" name="Google Shape;113;p16"/>
          <p:cNvSpPr/>
          <p:nvPr/>
        </p:nvSpPr>
        <p:spPr>
          <a:xfrm>
            <a:off x="3506475" y="1502425"/>
            <a:ext cx="1931400" cy="769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სამდივნო </a:t>
            </a:r>
            <a:endParaRPr sz="2400"/>
          </a:p>
        </p:txBody>
      </p:sp>
      <p:sp>
        <p:nvSpPr>
          <p:cNvPr id="114" name="Google Shape;114;p16"/>
          <p:cNvSpPr/>
          <p:nvPr/>
        </p:nvSpPr>
        <p:spPr>
          <a:xfrm>
            <a:off x="2117325" y="3038275"/>
            <a:ext cx="2000400" cy="845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სამუშაო ჯგუფი</a:t>
            </a:r>
            <a:endParaRPr sz="2400"/>
          </a:p>
        </p:txBody>
      </p:sp>
      <p:sp>
        <p:nvSpPr>
          <p:cNvPr id="115" name="Google Shape;115;p16"/>
          <p:cNvSpPr/>
          <p:nvPr/>
        </p:nvSpPr>
        <p:spPr>
          <a:xfrm>
            <a:off x="5226125" y="3062025"/>
            <a:ext cx="1827900" cy="769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კომისია</a:t>
            </a:r>
            <a:endParaRPr sz="2400"/>
          </a:p>
        </p:txBody>
      </p:sp>
      <p:sp>
        <p:nvSpPr>
          <p:cNvPr id="116" name="Google Shape;116;p16"/>
          <p:cNvSpPr/>
          <p:nvPr/>
        </p:nvSpPr>
        <p:spPr>
          <a:xfrm>
            <a:off x="2117325" y="2272225"/>
            <a:ext cx="1156800" cy="6609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5670225" y="2229925"/>
            <a:ext cx="1053600" cy="7455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801750" y="5543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პოლიტიკის დაგეგმვის პროცესი</a:t>
            </a:r>
            <a:endParaRPr/>
          </a:p>
        </p:txBody>
      </p:sp>
      <p:pic>
        <p:nvPicPr>
          <p:cNvPr id="136" name="Google Shape;136;p19"/>
          <p:cNvPicPr preferRelativeResize="0"/>
          <p:nvPr/>
        </p:nvPicPr>
        <p:blipFill>
          <a:blip r:embed="rId3">
            <a:alphaModFix/>
          </a:blip>
          <a:stretch>
            <a:fillRect/>
          </a:stretch>
        </p:blipFill>
        <p:spPr>
          <a:xfrm>
            <a:off x="1119413" y="1362825"/>
            <a:ext cx="6905175" cy="37806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85875" y="51000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განხორციელებული საქმიანობები</a:t>
            </a:r>
            <a:endParaRPr dirty="0"/>
          </a:p>
        </p:txBody>
      </p:sp>
      <p:sp>
        <p:nvSpPr>
          <p:cNvPr id="123" name="Google Shape;123;p17"/>
          <p:cNvSpPr txBox="1">
            <a:spLocks noGrp="1"/>
          </p:cNvSpPr>
          <p:nvPr>
            <p:ph type="body" idx="1"/>
          </p:nvPr>
        </p:nvSpPr>
        <p:spPr>
          <a:xfrm>
            <a:off x="727650" y="1326625"/>
            <a:ext cx="76887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sp>
        <p:nvSpPr>
          <p:cNvPr id="124" name="Google Shape;124;p17"/>
          <p:cNvSpPr/>
          <p:nvPr/>
        </p:nvSpPr>
        <p:spPr>
          <a:xfrm>
            <a:off x="1282675" y="1579725"/>
            <a:ext cx="6869700" cy="33288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0200" algn="just" rtl="0">
              <a:lnSpc>
                <a:spcPct val="115000"/>
              </a:lnSpc>
              <a:spcBef>
                <a:spcPts val="0"/>
              </a:spcBef>
              <a:spcAft>
                <a:spcPts val="0"/>
              </a:spcAft>
              <a:buSzPts val="1600"/>
              <a:buFont typeface="Lato"/>
              <a:buChar char="★"/>
            </a:pPr>
            <a:r>
              <a:rPr lang="en" sz="1600" dirty="0">
                <a:latin typeface="Lato"/>
                <a:ea typeface="Lato"/>
                <a:cs typeface="Lato"/>
                <a:sym typeface="Lato"/>
              </a:rPr>
              <a:t>სამუშაო ჯგუფის </a:t>
            </a:r>
            <a:r>
              <a:rPr lang="en" sz="1600" b="1" dirty="0">
                <a:latin typeface="Lato"/>
                <a:ea typeface="Lato"/>
                <a:cs typeface="Lato"/>
                <a:sym typeface="Lato"/>
              </a:rPr>
              <a:t>შეხვედრები </a:t>
            </a:r>
            <a:endParaRPr sz="1600" dirty="0">
              <a:highlight>
                <a:srgbClr val="FFFF00"/>
              </a:highlight>
              <a:latin typeface="Lato"/>
              <a:ea typeface="Lato"/>
              <a:cs typeface="Lato"/>
              <a:sym typeface="Lato"/>
            </a:endParaRPr>
          </a:p>
          <a:p>
            <a:pPr marL="914400" lvl="0" indent="0" algn="just" rtl="0">
              <a:lnSpc>
                <a:spcPct val="115000"/>
              </a:lnSpc>
              <a:spcBef>
                <a:spcPts val="1600"/>
              </a:spcBef>
              <a:spcAft>
                <a:spcPts val="0"/>
              </a:spcAft>
              <a:buNone/>
            </a:pPr>
            <a:endParaRPr sz="1600" dirty="0">
              <a:latin typeface="Lato"/>
              <a:ea typeface="Lato"/>
              <a:cs typeface="Lato"/>
              <a:sym typeface="Lato"/>
            </a:endParaRPr>
          </a:p>
          <a:p>
            <a:pPr marL="457200" lvl="0" indent="-330200" algn="just" rtl="0">
              <a:lnSpc>
                <a:spcPct val="115000"/>
              </a:lnSpc>
              <a:spcBef>
                <a:spcPts val="1600"/>
              </a:spcBef>
              <a:spcAft>
                <a:spcPts val="0"/>
              </a:spcAft>
              <a:buSzPts val="1600"/>
              <a:buFont typeface="Lato"/>
              <a:buChar char="★"/>
            </a:pPr>
            <a:r>
              <a:rPr lang="en" sz="1600" dirty="0">
                <a:latin typeface="Lato"/>
                <a:ea typeface="Lato"/>
                <a:cs typeface="Lato"/>
                <a:sym typeface="Lato"/>
              </a:rPr>
              <a:t>სიტუაციის ანალიზის ნაწილი - </a:t>
            </a:r>
            <a:r>
              <a:rPr lang="en" sz="1600" b="1" dirty="0">
                <a:latin typeface="Lato"/>
                <a:ea typeface="Lato"/>
                <a:cs typeface="Lato"/>
                <a:sym typeface="Lato"/>
              </a:rPr>
              <a:t>პრობლემების იდენტიფიცირება</a:t>
            </a:r>
            <a:endParaRPr sz="1600" b="1" dirty="0">
              <a:latin typeface="Lato"/>
              <a:ea typeface="Lato"/>
              <a:cs typeface="Lato"/>
              <a:sym typeface="Lato"/>
            </a:endParaRPr>
          </a:p>
          <a:p>
            <a:pPr marL="914400" lvl="0" indent="0" algn="just" rtl="0">
              <a:lnSpc>
                <a:spcPct val="115000"/>
              </a:lnSpc>
              <a:spcBef>
                <a:spcPts val="1600"/>
              </a:spcBef>
              <a:spcAft>
                <a:spcPts val="0"/>
              </a:spcAft>
              <a:buNone/>
            </a:pPr>
            <a:endParaRPr sz="1600" dirty="0">
              <a:latin typeface="Lato"/>
              <a:ea typeface="Lato"/>
              <a:cs typeface="Lato"/>
              <a:sym typeface="Lato"/>
            </a:endParaRPr>
          </a:p>
          <a:p>
            <a:pPr marL="457200" lvl="0" indent="-330200" algn="just" rtl="0">
              <a:lnSpc>
                <a:spcPct val="115000"/>
              </a:lnSpc>
              <a:spcBef>
                <a:spcPts val="1600"/>
              </a:spcBef>
              <a:spcAft>
                <a:spcPts val="0"/>
              </a:spcAft>
              <a:buSzPts val="1600"/>
              <a:buFont typeface="Lato"/>
              <a:buChar char="★"/>
            </a:pPr>
            <a:r>
              <a:rPr lang="en" sz="1600" b="1" dirty="0">
                <a:latin typeface="Lato"/>
                <a:ea typeface="Lato"/>
                <a:cs typeface="Lato"/>
                <a:sym typeface="Lato"/>
              </a:rPr>
              <a:t>პრობლემის ხის დოკუმენტის</a:t>
            </a:r>
            <a:r>
              <a:rPr lang="en" sz="1600" dirty="0">
                <a:latin typeface="Lato"/>
                <a:ea typeface="Lato"/>
                <a:cs typeface="Lato"/>
                <a:sym typeface="Lato"/>
              </a:rPr>
              <a:t> სამუშაო ჯგუფთან გაზიარება და უკუკავშირის მიღება</a:t>
            </a:r>
            <a:endParaRPr sz="1600" dirty="0">
              <a:latin typeface="Lato"/>
              <a:ea typeface="Lato"/>
              <a:cs typeface="Lato"/>
              <a:sym typeface="Lat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body" idx="1"/>
          </p:nvPr>
        </p:nvSpPr>
        <p:spPr>
          <a:xfrm>
            <a:off x="522900" y="1985900"/>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highlight>
                <a:srgbClr val="FFFF00"/>
              </a:highlight>
            </a:endParaRPr>
          </a:p>
          <a:p>
            <a:pPr marL="0" lvl="0" indent="0" algn="l" rtl="0">
              <a:spcBef>
                <a:spcPts val="1600"/>
              </a:spcBef>
              <a:spcAft>
                <a:spcPts val="1600"/>
              </a:spcAft>
              <a:buNone/>
            </a:pPr>
            <a:endParaRPr b="1">
              <a:solidFill>
                <a:srgbClr val="000000"/>
              </a:solidFill>
              <a:highlight>
                <a:srgbClr val="FFFF00"/>
              </a:highlight>
            </a:endParaRPr>
          </a:p>
        </p:txBody>
      </p:sp>
      <p:pic>
        <p:nvPicPr>
          <p:cNvPr id="130" name="Google Shape;130;p18"/>
          <p:cNvPicPr preferRelativeResize="0"/>
          <p:nvPr/>
        </p:nvPicPr>
        <p:blipFill>
          <a:blip r:embed="rId3">
            <a:alphaModFix/>
          </a:blip>
          <a:stretch>
            <a:fillRect/>
          </a:stretch>
        </p:blipFill>
        <p:spPr>
          <a:xfrm>
            <a:off x="50450" y="0"/>
            <a:ext cx="9093550" cy="51435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1482</Words>
  <Application>Microsoft Office PowerPoint</Application>
  <PresentationFormat>On-screen Show (16:9)</PresentationFormat>
  <Paragraphs>291</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Raleway</vt:lpstr>
      <vt:lpstr>Arial</vt:lpstr>
      <vt:lpstr>Sylfaen</vt:lpstr>
      <vt:lpstr>Wingdings</vt:lpstr>
      <vt:lpstr>Times New Roman</vt:lpstr>
      <vt:lpstr>Lato</vt:lpstr>
      <vt:lpstr>Streamline</vt:lpstr>
      <vt:lpstr>საცხოვრისის პოლიტიკის დოკუმენტის შემუშავების პროცესი</vt:lpstr>
      <vt:lpstr>დოკუმენტის შემუშავების საფუძველი</vt:lpstr>
      <vt:lpstr>საქართველოს მთავრობის დადგენილება N 629</vt:lpstr>
      <vt:lpstr>პროცესის მხარდაჭერა</vt:lpstr>
      <vt:lpstr>განხორციელებული საქმიანობები</vt:lpstr>
      <vt:lpstr>სამუშაო პროცესი</vt:lpstr>
      <vt:lpstr>პოლიტიკის დაგეგმვის პროცესი</vt:lpstr>
      <vt:lpstr>განხორციელებული საქმიანობები</vt:lpstr>
      <vt:lpstr>PowerPoint Presentation</vt:lpstr>
      <vt:lpstr>განსახორციელებელი საქმიანობები</vt:lpstr>
      <vt:lpstr>უსახლკარობის განმარტების მნიშველობა პოლიტიკის დოკუმენტის შემუშავების პროცესისთვის</vt:lpstr>
      <vt:lpstr>დროში გაწერილი პროცედურები</vt:lpstr>
      <vt:lpstr>PowerPoint Presentation</vt:lpstr>
      <vt:lpstr>არსებული მდგომარეობის მიმოხილვა</vt:lpstr>
      <vt:lpstr>საკანონმდებლო ჩარჩო</vt:lpstr>
      <vt:lpstr>ინსტიტუციური მოწყობა</vt:lpstr>
      <vt:lpstr>ევროპის უსახლკარობისა და საცხოვრისის უქონლობის ტიპოლოგიის (ETHOS) </vt:lpstr>
      <vt:lpstr>უსახლკარობისა და საცხოვრისის უქონლობის ევროპული ტიპოლოგია</vt:lpstr>
      <vt:lpstr>უსახლკაროთა აღრიცხვა</vt:lpstr>
      <vt:lpstr>უსახლკაროთა შეფასებული რაოდენობა - 5,152 პირი (საქართველოს მთლიანი მოსახლეობის 0.14%).  </vt:lpstr>
      <vt:lpstr>სახლის არმქონეები: ადამიანები, რომლებიც დროებით საცხოვრებელში/ მიმღებ ცენტრებში ცხოვრობენ</vt:lpstr>
      <vt:lpstr>საქმიანობები მუნიციპალიტეტებში</vt:lpstr>
      <vt:lpstr>საქმიანობები მუნიციპალიტეტებში</vt:lpstr>
      <vt:lpstr>საქმიანობები ცენტრალური ხელისუფლების დონეზე</vt:lpstr>
      <vt:lpstr>საქმიანობები ცენტრალური ხელისუფლების დონეზე</vt:lpstr>
      <vt:lpstr>მადლობა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საცხვორისის სტრატეგიის შემუშავების პროცესი</dc:title>
  <dc:creator>Tinatin Ramishvili</dc:creator>
  <cp:lastModifiedBy>Tinatin Ramishvili</cp:lastModifiedBy>
  <cp:revision>38</cp:revision>
  <dcterms:modified xsi:type="dcterms:W3CDTF">2020-08-07T07:24:59Z</dcterms:modified>
</cp:coreProperties>
</file>